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9"/>
  </p:notesMasterIdLst>
  <p:handoutMasterIdLst>
    <p:handoutMasterId r:id="rId40"/>
  </p:handoutMasterIdLst>
  <p:sldIdLst>
    <p:sldId id="256" r:id="rId2"/>
    <p:sldId id="322" r:id="rId3"/>
    <p:sldId id="347" r:id="rId4"/>
    <p:sldId id="286" r:id="rId5"/>
    <p:sldId id="312" r:id="rId6"/>
    <p:sldId id="292" r:id="rId7"/>
    <p:sldId id="308" r:id="rId8"/>
    <p:sldId id="336" r:id="rId9"/>
    <p:sldId id="296" r:id="rId10"/>
    <p:sldId id="348" r:id="rId11"/>
    <p:sldId id="321" r:id="rId12"/>
    <p:sldId id="332" r:id="rId13"/>
    <p:sldId id="299" r:id="rId14"/>
    <p:sldId id="324" r:id="rId15"/>
    <p:sldId id="337" r:id="rId16"/>
    <p:sldId id="338" r:id="rId17"/>
    <p:sldId id="339" r:id="rId18"/>
    <p:sldId id="303" r:id="rId19"/>
    <p:sldId id="326" r:id="rId20"/>
    <p:sldId id="340" r:id="rId21"/>
    <p:sldId id="329" r:id="rId22"/>
    <p:sldId id="333" r:id="rId23"/>
    <p:sldId id="334" r:id="rId24"/>
    <p:sldId id="318" r:id="rId25"/>
    <p:sldId id="335" r:id="rId26"/>
    <p:sldId id="330" r:id="rId27"/>
    <p:sldId id="305" r:id="rId28"/>
    <p:sldId id="323" r:id="rId29"/>
    <p:sldId id="309" r:id="rId30"/>
    <p:sldId id="315" r:id="rId31"/>
    <p:sldId id="331" r:id="rId32"/>
    <p:sldId id="341" r:id="rId33"/>
    <p:sldId id="342" r:id="rId34"/>
    <p:sldId id="343" r:id="rId35"/>
    <p:sldId id="344" r:id="rId36"/>
    <p:sldId id="345" r:id="rId37"/>
    <p:sldId id="346" r:id="rId38"/>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2"/>
    <a:srgbClr val="6E3AB7"/>
    <a:srgbClr val="AFAFAF"/>
    <a:srgbClr val="FF8000"/>
    <a:srgbClr val="621F95"/>
    <a:srgbClr val="DC0A0A"/>
    <a:srgbClr val="A00000"/>
    <a:srgbClr val="0099C4"/>
    <a:srgbClr val="77A22D"/>
    <a:srgbClr val="387C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076" autoAdjust="0"/>
    <p:restoredTop sz="78487" autoAdjust="0"/>
  </p:normalViewPr>
  <p:slideViewPr>
    <p:cSldViewPr snapToGrid="0" showGuides="1">
      <p:cViewPr varScale="1">
        <p:scale>
          <a:sx n="139" d="100"/>
          <a:sy n="139" d="100"/>
        </p:scale>
        <p:origin x="1208" y="168"/>
      </p:cViewPr>
      <p:guideLst>
        <p:guide orient="horz" pos="2160"/>
        <p:guide pos="3839"/>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6</c:v>
                </c:pt>
              </c:numCache>
            </c:numRef>
          </c:val>
          <c:extLst>
            <c:ext xmlns:c16="http://schemas.microsoft.com/office/drawing/2014/chart" uri="{C3380CC4-5D6E-409C-BE32-E72D297353CC}">
              <c16:uniqueId val="{00000000-C191-4AAF-A239-34FF1D04A499}"/>
            </c:ext>
          </c:extLst>
        </c:ser>
        <c:dLbls>
          <c:showLegendKey val="0"/>
          <c:showVal val="0"/>
          <c:showCatName val="0"/>
          <c:showSerName val="0"/>
          <c:showPercent val="0"/>
          <c:showBubbleSize val="0"/>
        </c:dLbls>
        <c:gapWidth val="100"/>
        <c:overlap val="-27"/>
        <c:axId val="1131133272"/>
        <c:axId val="1131134256"/>
      </c:barChart>
      <c:catAx>
        <c:axId val="1131133272"/>
        <c:scaling>
          <c:orientation val="minMax"/>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31134256"/>
        <c:crosses val="autoZero"/>
        <c:auto val="1"/>
        <c:lblAlgn val="ctr"/>
        <c:lblOffset val="100"/>
        <c:noMultiLvlLbl val="0"/>
      </c:catAx>
      <c:valAx>
        <c:axId val="1131134256"/>
        <c:scaling>
          <c:orientation val="minMax"/>
        </c:scaling>
        <c:delete val="1"/>
        <c:axPos val="l"/>
        <c:numFmt formatCode="General" sourceLinked="1"/>
        <c:majorTickMark val="none"/>
        <c:minorTickMark val="none"/>
        <c:tickLblPos val="nextTo"/>
        <c:crossAx val="1131133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rgbClr val="005DA2"/>
        </a:solidFill>
      </dgm:spPr>
      <dgm:t>
        <a:bodyPr/>
        <a:lstStyle/>
        <a:p>
          <a:r>
            <a:rPr lang="en-US" b="1" dirty="0"/>
            <a:t>Customer confusion over a new piece of tax law related to TCJA</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rgbClr val="005DA2"/>
        </a:solidFill>
      </dgm:spPr>
      <dgm:t>
        <a:bodyPr/>
        <a:lstStyle/>
        <a:p>
          <a:endParaRPr lang="en-US"/>
        </a:p>
      </dgm:t>
    </dgm:pt>
    <dgm:pt modelId="{2026D5FA-BFA8-4F5F-9EDF-EE28DD213935}">
      <dgm:prSet phldrT="[Text]"/>
      <dgm:spPr>
        <a:solidFill>
          <a:schemeClr val="accent2"/>
        </a:solidFill>
      </dgm:spPr>
      <dgm:t>
        <a:bodyPr/>
        <a:lstStyle/>
        <a:p>
          <a:r>
            <a:rPr lang="en-US" b="1" dirty="0"/>
            <a:t>Collaboration between development and Customer Success teams</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accent2"/>
        </a:solidFill>
      </dgm:spPr>
      <dgm:t>
        <a:bodyPr/>
        <a:lstStyle/>
        <a:p>
          <a:endParaRPr lang="en-US"/>
        </a:p>
      </dgm:t>
    </dgm:pt>
    <dgm:pt modelId="{D52343D4-DF85-4625-A379-7B7A19BB8957}">
      <dgm:prSet phldrT="[Text]"/>
      <dgm:spPr>
        <a:solidFill>
          <a:schemeClr val="tx2"/>
        </a:solidFill>
      </dgm:spPr>
      <dgm:t>
        <a:bodyPr/>
        <a:lstStyle/>
        <a:p>
          <a:r>
            <a:rPr lang="en-US" b="1" dirty="0"/>
            <a:t>Simplified product design for customers and a dramatic drop in call length on related topics</a:t>
          </a:r>
          <a:endParaRPr lang="en-US" dirty="0"/>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rgbClr val="005DA2"/>
        </a:solidFill>
      </dgm:spPr>
      <dgm:t>
        <a:bodyPr/>
        <a:lstStyle/>
        <a:p>
          <a:r>
            <a:rPr lang="en-US" b="1" dirty="0"/>
            <a:t>Customer dissatisfaction with product &amp; threatening to terminate</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rgbClr val="005DA2"/>
        </a:solidFill>
      </dgm:spPr>
      <dgm:t>
        <a:bodyPr/>
        <a:lstStyle/>
        <a:p>
          <a:endParaRPr lang="en-US"/>
        </a:p>
      </dgm:t>
    </dgm:pt>
    <dgm:pt modelId="{2026D5FA-BFA8-4F5F-9EDF-EE28DD213935}">
      <dgm:prSet phldrT="[Text]"/>
      <dgm:spPr>
        <a:solidFill>
          <a:schemeClr val="tx1"/>
        </a:solidFill>
      </dgm:spPr>
      <dgm:t>
        <a:bodyPr/>
        <a:lstStyle/>
        <a:p>
          <a:r>
            <a:rPr lang="en-US" b="1" dirty="0"/>
            <a:t>Implemented training plan to address customer concerns</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tx1"/>
        </a:solidFill>
      </dgm:spPr>
      <dgm:t>
        <a:bodyPr/>
        <a:lstStyle/>
        <a:p>
          <a:endParaRPr lang="en-US"/>
        </a:p>
      </dgm:t>
    </dgm:pt>
    <dgm:pt modelId="{D52343D4-DF85-4625-A379-7B7A19BB8957}">
      <dgm:prSet phldrT="[Text]"/>
      <dgm:spPr>
        <a:solidFill>
          <a:schemeClr val="tx2"/>
        </a:solidFill>
      </dgm:spPr>
      <dgm:t>
        <a:bodyPr/>
        <a:lstStyle/>
        <a:p>
          <a:r>
            <a:rPr lang="en-US" b="1" dirty="0"/>
            <a:t>Happy customer, improved onboarding for all new customers</a:t>
          </a:r>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chemeClr val="bg1">
            <a:lumMod val="85000"/>
          </a:schemeClr>
        </a:solidFill>
      </dgm:spPr>
      <dgm:t>
        <a:bodyPr/>
        <a:lstStyle/>
        <a:p>
          <a:r>
            <a:rPr lang="en-US" b="1" dirty="0"/>
            <a:t>Customer confusion over a new piece of tax law related to TCJA</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chemeClr val="bg1">
            <a:lumMod val="85000"/>
          </a:schemeClr>
        </a:solidFill>
      </dgm:spPr>
      <dgm:t>
        <a:bodyPr/>
        <a:lstStyle/>
        <a:p>
          <a:endParaRPr lang="en-US"/>
        </a:p>
      </dgm:t>
    </dgm:pt>
    <dgm:pt modelId="{2026D5FA-BFA8-4F5F-9EDF-EE28DD213935}">
      <dgm:prSet phldrT="[Text]"/>
      <dgm:spPr>
        <a:solidFill>
          <a:schemeClr val="bg1">
            <a:lumMod val="85000"/>
          </a:schemeClr>
        </a:solidFill>
      </dgm:spPr>
      <dgm:t>
        <a:bodyPr/>
        <a:lstStyle/>
        <a:p>
          <a:r>
            <a:rPr lang="en-US" b="1" dirty="0"/>
            <a:t>Collaboration between development and Customer Success teams</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bg1">
            <a:lumMod val="85000"/>
          </a:schemeClr>
        </a:solidFill>
      </dgm:spPr>
      <dgm:t>
        <a:bodyPr/>
        <a:lstStyle/>
        <a:p>
          <a:endParaRPr lang="en-US"/>
        </a:p>
      </dgm:t>
    </dgm:pt>
    <dgm:pt modelId="{D52343D4-DF85-4625-A379-7B7A19BB8957}">
      <dgm:prSet phldrT="[Text]"/>
      <dgm:spPr>
        <a:solidFill>
          <a:schemeClr val="bg1">
            <a:lumMod val="85000"/>
          </a:schemeClr>
        </a:solidFill>
      </dgm:spPr>
      <dgm:t>
        <a:bodyPr/>
        <a:lstStyle/>
        <a:p>
          <a:r>
            <a:rPr lang="en-US" b="1" dirty="0"/>
            <a:t>Simplified product design for customers and a dramatic drop in call length on related topics</a:t>
          </a:r>
          <a:endParaRPr lang="en-US" dirty="0"/>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chemeClr val="bg1">
            <a:lumMod val="85000"/>
          </a:schemeClr>
        </a:solidFill>
      </dgm:spPr>
      <dgm:t>
        <a:bodyPr/>
        <a:lstStyle/>
        <a:p>
          <a:r>
            <a:rPr lang="en-US" b="1" dirty="0"/>
            <a:t>Customer dissatisfaction with product &amp; threatening to terminate</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chemeClr val="bg1">
            <a:lumMod val="85000"/>
          </a:schemeClr>
        </a:solidFill>
      </dgm:spPr>
      <dgm:t>
        <a:bodyPr/>
        <a:lstStyle/>
        <a:p>
          <a:endParaRPr lang="en-US"/>
        </a:p>
      </dgm:t>
    </dgm:pt>
    <dgm:pt modelId="{2026D5FA-BFA8-4F5F-9EDF-EE28DD213935}">
      <dgm:prSet phldrT="[Text]"/>
      <dgm:spPr>
        <a:solidFill>
          <a:schemeClr val="bg1">
            <a:lumMod val="85000"/>
          </a:schemeClr>
        </a:solidFill>
      </dgm:spPr>
      <dgm:t>
        <a:bodyPr/>
        <a:lstStyle/>
        <a:p>
          <a:r>
            <a:rPr lang="en-US" b="1" dirty="0"/>
            <a:t>Implemented training plan to address customer concerns</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bg1">
            <a:lumMod val="85000"/>
          </a:schemeClr>
        </a:solidFill>
      </dgm:spPr>
      <dgm:t>
        <a:bodyPr/>
        <a:lstStyle/>
        <a:p>
          <a:endParaRPr lang="en-US"/>
        </a:p>
      </dgm:t>
    </dgm:pt>
    <dgm:pt modelId="{D52343D4-DF85-4625-A379-7B7A19BB8957}">
      <dgm:prSet phldrT="[Text]"/>
      <dgm:spPr>
        <a:solidFill>
          <a:schemeClr val="bg1">
            <a:lumMod val="85000"/>
          </a:schemeClr>
        </a:solidFill>
      </dgm:spPr>
      <dgm:t>
        <a:bodyPr/>
        <a:lstStyle/>
        <a:p>
          <a:r>
            <a:rPr lang="en-US" b="1" dirty="0"/>
            <a:t>Happy customer, improved onboarding for all new customers</a:t>
          </a:r>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chemeClr val="bg1">
            <a:lumMod val="85000"/>
          </a:schemeClr>
        </a:solidFill>
      </dgm:spPr>
      <dgm:t>
        <a:bodyPr/>
        <a:lstStyle/>
        <a:p>
          <a:r>
            <a:rPr lang="en-US" b="1" dirty="0"/>
            <a:t>Customer confusion over a new piece of tax law related to TCJA</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chemeClr val="bg1">
            <a:lumMod val="85000"/>
          </a:schemeClr>
        </a:solidFill>
      </dgm:spPr>
      <dgm:t>
        <a:bodyPr/>
        <a:lstStyle/>
        <a:p>
          <a:endParaRPr lang="en-US"/>
        </a:p>
      </dgm:t>
    </dgm:pt>
    <dgm:pt modelId="{2026D5FA-BFA8-4F5F-9EDF-EE28DD213935}">
      <dgm:prSet phldrT="[Text]"/>
      <dgm:spPr>
        <a:solidFill>
          <a:schemeClr val="bg1">
            <a:lumMod val="85000"/>
          </a:schemeClr>
        </a:solidFill>
      </dgm:spPr>
      <dgm:t>
        <a:bodyPr/>
        <a:lstStyle/>
        <a:p>
          <a:r>
            <a:rPr lang="en-US" b="1" dirty="0"/>
            <a:t>Collaboration between development and Customer Success teams</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bg1">
            <a:lumMod val="85000"/>
          </a:schemeClr>
        </a:solidFill>
      </dgm:spPr>
      <dgm:t>
        <a:bodyPr/>
        <a:lstStyle/>
        <a:p>
          <a:endParaRPr lang="en-US"/>
        </a:p>
      </dgm:t>
    </dgm:pt>
    <dgm:pt modelId="{D52343D4-DF85-4625-A379-7B7A19BB8957}">
      <dgm:prSet phldrT="[Text]"/>
      <dgm:spPr>
        <a:solidFill>
          <a:schemeClr val="bg1">
            <a:lumMod val="85000"/>
          </a:schemeClr>
        </a:solidFill>
      </dgm:spPr>
      <dgm:t>
        <a:bodyPr/>
        <a:lstStyle/>
        <a:p>
          <a:r>
            <a:rPr lang="en-US" b="1" dirty="0"/>
            <a:t>Simplified product design for customers and a dramatic drop in call length on related topics</a:t>
          </a:r>
          <a:endParaRPr lang="en-US" dirty="0"/>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3ADC42-AF3C-47B1-8651-991ADEC6691F}" type="doc">
      <dgm:prSet loTypeId="urn:microsoft.com/office/officeart/2005/8/layout/equation1" loCatId="process" qsTypeId="urn:microsoft.com/office/officeart/2005/8/quickstyle/simple1" qsCatId="simple" csTypeId="urn:microsoft.com/office/officeart/2005/8/colors/colorful1" csCatId="colorful" phldr="1"/>
      <dgm:spPr/>
    </dgm:pt>
    <dgm:pt modelId="{6378BA09-5C6B-48FD-9BEF-4F3B87D63B10}">
      <dgm:prSet phldrT="[Text]"/>
      <dgm:spPr>
        <a:solidFill>
          <a:srgbClr val="005DA2"/>
        </a:solidFill>
      </dgm:spPr>
      <dgm:t>
        <a:bodyPr/>
        <a:lstStyle/>
        <a:p>
          <a:r>
            <a:rPr lang="en-US" b="1" dirty="0"/>
            <a:t>Customer perception during </a:t>
          </a:r>
          <a:r>
            <a:rPr lang="en-US" b="1" dirty="0" err="1"/>
            <a:t>UltraTax</a:t>
          </a:r>
          <a:r>
            <a:rPr lang="en-US" b="1" dirty="0"/>
            <a:t> CS transition</a:t>
          </a:r>
          <a:endParaRPr lang="en-US" dirty="0"/>
        </a:p>
      </dgm:t>
    </dgm:pt>
    <dgm:pt modelId="{D39CC3F8-5D49-4A16-9E48-C75BEC6DDCE1}" type="parTrans" cxnId="{C9A689AE-D7D2-480A-AE89-4D9BBDA86CC3}">
      <dgm:prSet/>
      <dgm:spPr/>
      <dgm:t>
        <a:bodyPr/>
        <a:lstStyle/>
        <a:p>
          <a:endParaRPr lang="en-US"/>
        </a:p>
      </dgm:t>
    </dgm:pt>
    <dgm:pt modelId="{2012589E-FFD6-4639-A0AE-82C423E221A9}" type="sibTrans" cxnId="{C9A689AE-D7D2-480A-AE89-4D9BBDA86CC3}">
      <dgm:prSet/>
      <dgm:spPr>
        <a:solidFill>
          <a:srgbClr val="005DA2"/>
        </a:solidFill>
      </dgm:spPr>
      <dgm:t>
        <a:bodyPr/>
        <a:lstStyle/>
        <a:p>
          <a:endParaRPr lang="en-US"/>
        </a:p>
      </dgm:t>
    </dgm:pt>
    <dgm:pt modelId="{2026D5FA-BFA8-4F5F-9EDF-EE28DD213935}">
      <dgm:prSet phldrT="[Text]"/>
      <dgm:spPr>
        <a:solidFill>
          <a:schemeClr val="tx1"/>
        </a:solidFill>
      </dgm:spPr>
      <dgm:t>
        <a:bodyPr/>
        <a:lstStyle/>
        <a:p>
          <a:r>
            <a:rPr lang="en-US" b="1" dirty="0"/>
            <a:t>Set up communication plan with customer to keep her informed</a:t>
          </a:r>
        </a:p>
      </dgm:t>
    </dgm:pt>
    <dgm:pt modelId="{4281DC9E-CD5C-4741-9291-D9E44DC2AEBB}" type="parTrans" cxnId="{56E5A23F-55B8-4BE9-9671-D40C39E69A79}">
      <dgm:prSet/>
      <dgm:spPr/>
      <dgm:t>
        <a:bodyPr/>
        <a:lstStyle/>
        <a:p>
          <a:endParaRPr lang="en-US"/>
        </a:p>
      </dgm:t>
    </dgm:pt>
    <dgm:pt modelId="{66FAB2F2-BADA-4F9E-AC7D-9F94B8565372}" type="sibTrans" cxnId="{56E5A23F-55B8-4BE9-9671-D40C39E69A79}">
      <dgm:prSet/>
      <dgm:spPr>
        <a:solidFill>
          <a:schemeClr val="tx1"/>
        </a:solidFill>
      </dgm:spPr>
      <dgm:t>
        <a:bodyPr/>
        <a:lstStyle/>
        <a:p>
          <a:endParaRPr lang="en-US"/>
        </a:p>
      </dgm:t>
    </dgm:pt>
    <dgm:pt modelId="{D52343D4-DF85-4625-A379-7B7A19BB8957}">
      <dgm:prSet phldrT="[Text]"/>
      <dgm:spPr>
        <a:solidFill>
          <a:schemeClr val="tx2"/>
        </a:solidFill>
      </dgm:spPr>
      <dgm:t>
        <a:bodyPr/>
        <a:lstStyle/>
        <a:p>
          <a:r>
            <a:rPr lang="en-US" b="1" dirty="0"/>
            <a:t>Satisfied customer signed up for Partner Summit &amp; training for staff </a:t>
          </a:r>
          <a:endParaRPr lang="en-US" dirty="0"/>
        </a:p>
      </dgm:t>
    </dgm:pt>
    <dgm:pt modelId="{08AB3BA6-7CF2-4E6D-B0B7-35267B975F34}" type="parTrans" cxnId="{D416A270-1817-4E56-92C8-E60CF9A3D8A6}">
      <dgm:prSet/>
      <dgm:spPr/>
      <dgm:t>
        <a:bodyPr/>
        <a:lstStyle/>
        <a:p>
          <a:endParaRPr lang="en-US"/>
        </a:p>
      </dgm:t>
    </dgm:pt>
    <dgm:pt modelId="{69177B2A-9E67-47D8-8285-5D8D29CB1388}" type="sibTrans" cxnId="{D416A270-1817-4E56-92C8-E60CF9A3D8A6}">
      <dgm:prSet/>
      <dgm:spPr/>
      <dgm:t>
        <a:bodyPr/>
        <a:lstStyle/>
        <a:p>
          <a:endParaRPr lang="en-US"/>
        </a:p>
      </dgm:t>
    </dgm:pt>
    <dgm:pt modelId="{90B41E19-767B-4EE9-81B1-5FDA22372A9F}" type="pres">
      <dgm:prSet presAssocID="{E63ADC42-AF3C-47B1-8651-991ADEC6691F}" presName="linearFlow" presStyleCnt="0">
        <dgm:presLayoutVars>
          <dgm:dir/>
          <dgm:resizeHandles val="exact"/>
        </dgm:presLayoutVars>
      </dgm:prSet>
      <dgm:spPr/>
    </dgm:pt>
    <dgm:pt modelId="{72E1E638-7BDA-4A6C-B500-B53577886AA0}" type="pres">
      <dgm:prSet presAssocID="{6378BA09-5C6B-48FD-9BEF-4F3B87D63B10}" presName="node" presStyleLbl="node1" presStyleIdx="0" presStyleCnt="3">
        <dgm:presLayoutVars>
          <dgm:bulletEnabled val="1"/>
        </dgm:presLayoutVars>
      </dgm:prSet>
      <dgm:spPr/>
    </dgm:pt>
    <dgm:pt modelId="{1F47D00C-0367-4913-896A-E34018075AAF}" type="pres">
      <dgm:prSet presAssocID="{2012589E-FFD6-4639-A0AE-82C423E221A9}" presName="spacerL" presStyleCnt="0"/>
      <dgm:spPr/>
    </dgm:pt>
    <dgm:pt modelId="{F3CAD25C-834F-471F-AF26-1C938301B834}" type="pres">
      <dgm:prSet presAssocID="{2012589E-FFD6-4639-A0AE-82C423E221A9}" presName="sibTrans" presStyleLbl="sibTrans2D1" presStyleIdx="0" presStyleCnt="2"/>
      <dgm:spPr/>
    </dgm:pt>
    <dgm:pt modelId="{1C5452C0-B5EC-48D9-8FC3-909A1AFFDB29}" type="pres">
      <dgm:prSet presAssocID="{2012589E-FFD6-4639-A0AE-82C423E221A9}" presName="spacerR" presStyleCnt="0"/>
      <dgm:spPr/>
    </dgm:pt>
    <dgm:pt modelId="{1F6049A0-E948-4EBD-87C8-8F38156D8027}" type="pres">
      <dgm:prSet presAssocID="{2026D5FA-BFA8-4F5F-9EDF-EE28DD213935}" presName="node" presStyleLbl="node1" presStyleIdx="1" presStyleCnt="3">
        <dgm:presLayoutVars>
          <dgm:bulletEnabled val="1"/>
        </dgm:presLayoutVars>
      </dgm:prSet>
      <dgm:spPr/>
    </dgm:pt>
    <dgm:pt modelId="{4871C132-5F73-48E7-A3B4-95CD74BD8486}" type="pres">
      <dgm:prSet presAssocID="{66FAB2F2-BADA-4F9E-AC7D-9F94B8565372}" presName="spacerL" presStyleCnt="0"/>
      <dgm:spPr/>
    </dgm:pt>
    <dgm:pt modelId="{E3E2B62B-7C2A-47B7-A19C-C03E357AC31E}" type="pres">
      <dgm:prSet presAssocID="{66FAB2F2-BADA-4F9E-AC7D-9F94B8565372}" presName="sibTrans" presStyleLbl="sibTrans2D1" presStyleIdx="1" presStyleCnt="2"/>
      <dgm:spPr/>
    </dgm:pt>
    <dgm:pt modelId="{CA2C964B-1AD8-4186-B35E-82B8D38CAA21}" type="pres">
      <dgm:prSet presAssocID="{66FAB2F2-BADA-4F9E-AC7D-9F94B8565372}" presName="spacerR" presStyleCnt="0"/>
      <dgm:spPr/>
    </dgm:pt>
    <dgm:pt modelId="{49AF7B1F-4ADF-4BC9-A875-8B1BE97EA80E}" type="pres">
      <dgm:prSet presAssocID="{D52343D4-DF85-4625-A379-7B7A19BB8957}" presName="node" presStyleLbl="node1" presStyleIdx="2" presStyleCnt="3">
        <dgm:presLayoutVars>
          <dgm:bulletEnabled val="1"/>
        </dgm:presLayoutVars>
      </dgm:prSet>
      <dgm:spPr/>
    </dgm:pt>
  </dgm:ptLst>
  <dgm:cxnLst>
    <dgm:cxn modelId="{C5A93526-95EC-4BBB-81C2-D806C6F99B4E}" type="presOf" srcId="{D52343D4-DF85-4625-A379-7B7A19BB8957}" destId="{49AF7B1F-4ADF-4BC9-A875-8B1BE97EA80E}" srcOrd="0" destOrd="0" presId="urn:microsoft.com/office/officeart/2005/8/layout/equation1"/>
    <dgm:cxn modelId="{56E5A23F-55B8-4BE9-9671-D40C39E69A79}" srcId="{E63ADC42-AF3C-47B1-8651-991ADEC6691F}" destId="{2026D5FA-BFA8-4F5F-9EDF-EE28DD213935}" srcOrd="1" destOrd="0" parTransId="{4281DC9E-CD5C-4741-9291-D9E44DC2AEBB}" sibTransId="{66FAB2F2-BADA-4F9E-AC7D-9F94B8565372}"/>
    <dgm:cxn modelId="{69DAF06A-A4B9-49EC-AD57-2669B74BE893}" type="presOf" srcId="{2012589E-FFD6-4639-A0AE-82C423E221A9}" destId="{F3CAD25C-834F-471F-AF26-1C938301B834}" srcOrd="0" destOrd="0" presId="urn:microsoft.com/office/officeart/2005/8/layout/equation1"/>
    <dgm:cxn modelId="{97E0B96D-7F0B-49EB-B19F-70A250F24EA1}" type="presOf" srcId="{E63ADC42-AF3C-47B1-8651-991ADEC6691F}" destId="{90B41E19-767B-4EE9-81B1-5FDA22372A9F}" srcOrd="0" destOrd="0" presId="urn:microsoft.com/office/officeart/2005/8/layout/equation1"/>
    <dgm:cxn modelId="{D416A270-1817-4E56-92C8-E60CF9A3D8A6}" srcId="{E63ADC42-AF3C-47B1-8651-991ADEC6691F}" destId="{D52343D4-DF85-4625-A379-7B7A19BB8957}" srcOrd="2" destOrd="0" parTransId="{08AB3BA6-7CF2-4E6D-B0B7-35267B975F34}" sibTransId="{69177B2A-9E67-47D8-8285-5D8D29CB1388}"/>
    <dgm:cxn modelId="{E6540BA5-D399-4367-9804-79EF84455B05}" type="presOf" srcId="{6378BA09-5C6B-48FD-9BEF-4F3B87D63B10}" destId="{72E1E638-7BDA-4A6C-B500-B53577886AA0}" srcOrd="0" destOrd="0" presId="urn:microsoft.com/office/officeart/2005/8/layout/equation1"/>
    <dgm:cxn modelId="{C9A689AE-D7D2-480A-AE89-4D9BBDA86CC3}" srcId="{E63ADC42-AF3C-47B1-8651-991ADEC6691F}" destId="{6378BA09-5C6B-48FD-9BEF-4F3B87D63B10}" srcOrd="0" destOrd="0" parTransId="{D39CC3F8-5D49-4A16-9E48-C75BEC6DDCE1}" sibTransId="{2012589E-FFD6-4639-A0AE-82C423E221A9}"/>
    <dgm:cxn modelId="{46232CB2-B7D9-4818-B3E1-47762394F5E6}" type="presOf" srcId="{2026D5FA-BFA8-4F5F-9EDF-EE28DD213935}" destId="{1F6049A0-E948-4EBD-87C8-8F38156D8027}" srcOrd="0" destOrd="0" presId="urn:microsoft.com/office/officeart/2005/8/layout/equation1"/>
    <dgm:cxn modelId="{1841EAD5-E441-41FC-A0F5-A04A34DAA7DF}" type="presOf" srcId="{66FAB2F2-BADA-4F9E-AC7D-9F94B8565372}" destId="{E3E2B62B-7C2A-47B7-A19C-C03E357AC31E}" srcOrd="0" destOrd="0" presId="urn:microsoft.com/office/officeart/2005/8/layout/equation1"/>
    <dgm:cxn modelId="{D8FA6F1B-CF86-41CA-B731-175912EA3E96}" type="presParOf" srcId="{90B41E19-767B-4EE9-81B1-5FDA22372A9F}" destId="{72E1E638-7BDA-4A6C-B500-B53577886AA0}" srcOrd="0" destOrd="0" presId="urn:microsoft.com/office/officeart/2005/8/layout/equation1"/>
    <dgm:cxn modelId="{22D9E3E7-8BB6-4B55-AD0B-53D95D681448}" type="presParOf" srcId="{90B41E19-767B-4EE9-81B1-5FDA22372A9F}" destId="{1F47D00C-0367-4913-896A-E34018075AAF}" srcOrd="1" destOrd="0" presId="urn:microsoft.com/office/officeart/2005/8/layout/equation1"/>
    <dgm:cxn modelId="{409A9178-1AC6-4A7F-80DF-AC5A0B598688}" type="presParOf" srcId="{90B41E19-767B-4EE9-81B1-5FDA22372A9F}" destId="{F3CAD25C-834F-471F-AF26-1C938301B834}" srcOrd="2" destOrd="0" presId="urn:microsoft.com/office/officeart/2005/8/layout/equation1"/>
    <dgm:cxn modelId="{39039FA8-6DC9-4178-B468-09EF6D18B8FF}" type="presParOf" srcId="{90B41E19-767B-4EE9-81B1-5FDA22372A9F}" destId="{1C5452C0-B5EC-48D9-8FC3-909A1AFFDB29}" srcOrd="3" destOrd="0" presId="urn:microsoft.com/office/officeart/2005/8/layout/equation1"/>
    <dgm:cxn modelId="{71010B26-8507-4D48-8BAF-535E21E462BA}" type="presParOf" srcId="{90B41E19-767B-4EE9-81B1-5FDA22372A9F}" destId="{1F6049A0-E948-4EBD-87C8-8F38156D8027}" srcOrd="4" destOrd="0" presId="urn:microsoft.com/office/officeart/2005/8/layout/equation1"/>
    <dgm:cxn modelId="{1CEE6D28-6E8B-43BA-BC15-58A6F0A340FB}" type="presParOf" srcId="{90B41E19-767B-4EE9-81B1-5FDA22372A9F}" destId="{4871C132-5F73-48E7-A3B4-95CD74BD8486}" srcOrd="5" destOrd="0" presId="urn:microsoft.com/office/officeart/2005/8/layout/equation1"/>
    <dgm:cxn modelId="{9F032606-23A6-4679-BB22-283E9E825134}" type="presParOf" srcId="{90B41E19-767B-4EE9-81B1-5FDA22372A9F}" destId="{E3E2B62B-7C2A-47B7-A19C-C03E357AC31E}" srcOrd="6" destOrd="0" presId="urn:microsoft.com/office/officeart/2005/8/layout/equation1"/>
    <dgm:cxn modelId="{71296449-9870-453A-83A7-6682B1C22ECC}" type="presParOf" srcId="{90B41E19-767B-4EE9-81B1-5FDA22372A9F}" destId="{CA2C964B-1AD8-4186-B35E-82B8D38CAA21}" srcOrd="7" destOrd="0" presId="urn:microsoft.com/office/officeart/2005/8/layout/equation1"/>
    <dgm:cxn modelId="{2B211667-908D-472B-808D-2A78BEB5EABB}" type="presParOf" srcId="{90B41E19-767B-4EE9-81B1-5FDA22372A9F}" destId="{49AF7B1F-4ADF-4BC9-A875-8B1BE97EA80E}" srcOrd="8" destOrd="0" presId="urn:microsoft.com/office/officeart/2005/8/layout/equati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F02573-F636-4325-9E81-53CE65603CDB}" type="doc">
      <dgm:prSet loTypeId="urn:microsoft.com/office/officeart/2005/8/layout/cycle8" loCatId="cycle" qsTypeId="urn:microsoft.com/office/officeart/2005/8/quickstyle/simple1" qsCatId="simple" csTypeId="urn:microsoft.com/office/officeart/2005/8/colors/accent1_2" csCatId="accent1" phldr="1"/>
      <dgm:spPr/>
    </dgm:pt>
    <dgm:pt modelId="{A62ACA58-3A7A-47A2-BDA4-ACEE974567AA}">
      <dgm:prSet phldrT="[Text]" custT="1"/>
      <dgm:spPr/>
      <dgm:t>
        <a:bodyPr/>
        <a:lstStyle/>
        <a:p>
          <a:r>
            <a:rPr lang="en-US" sz="1400" b="1" dirty="0"/>
            <a:t>Sales Experience</a:t>
          </a:r>
        </a:p>
      </dgm:t>
    </dgm:pt>
    <dgm:pt modelId="{2D3DE9DE-DB6B-4A13-92BC-EC892A00F4A6}" type="parTrans" cxnId="{E62F83AD-BCE5-4547-887C-5AA8E4D244A7}">
      <dgm:prSet/>
      <dgm:spPr/>
      <dgm:t>
        <a:bodyPr/>
        <a:lstStyle/>
        <a:p>
          <a:endParaRPr lang="en-US"/>
        </a:p>
      </dgm:t>
    </dgm:pt>
    <dgm:pt modelId="{540718AD-F125-4BDE-AA08-A37562DEA745}" type="sibTrans" cxnId="{E62F83AD-BCE5-4547-887C-5AA8E4D244A7}">
      <dgm:prSet/>
      <dgm:spPr/>
      <dgm:t>
        <a:bodyPr/>
        <a:lstStyle/>
        <a:p>
          <a:endParaRPr lang="en-US"/>
        </a:p>
      </dgm:t>
    </dgm:pt>
    <dgm:pt modelId="{43709E5F-29E7-4B9C-B9F5-B00E3F04A45D}">
      <dgm:prSet phldrT="[Text]" custT="1"/>
      <dgm:spPr/>
      <dgm:t>
        <a:bodyPr/>
        <a:lstStyle/>
        <a:p>
          <a:r>
            <a:rPr lang="en-US" sz="1400" b="1" dirty="0"/>
            <a:t>Simplification</a:t>
          </a:r>
        </a:p>
      </dgm:t>
    </dgm:pt>
    <dgm:pt modelId="{D8E1DAC4-C891-4350-B339-EFFBDCC91C20}" type="parTrans" cxnId="{1B23CFA0-A3CD-4E40-82DE-A329EAB6C1DE}">
      <dgm:prSet/>
      <dgm:spPr/>
      <dgm:t>
        <a:bodyPr/>
        <a:lstStyle/>
        <a:p>
          <a:endParaRPr lang="en-US"/>
        </a:p>
      </dgm:t>
    </dgm:pt>
    <dgm:pt modelId="{5F0039A7-E387-475C-8369-7112E381B576}" type="sibTrans" cxnId="{1B23CFA0-A3CD-4E40-82DE-A329EAB6C1DE}">
      <dgm:prSet/>
      <dgm:spPr/>
      <dgm:t>
        <a:bodyPr/>
        <a:lstStyle/>
        <a:p>
          <a:endParaRPr lang="en-US"/>
        </a:p>
      </dgm:t>
    </dgm:pt>
    <dgm:pt modelId="{99C60F1A-61E1-4599-BA02-EA8A3F0AF504}">
      <dgm:prSet phldrT="[Text]" custT="1"/>
      <dgm:spPr/>
      <dgm:t>
        <a:bodyPr/>
        <a:lstStyle/>
        <a:p>
          <a:r>
            <a:rPr lang="en-US" sz="1400" b="1" dirty="0"/>
            <a:t>Customer Experience</a:t>
          </a:r>
        </a:p>
      </dgm:t>
    </dgm:pt>
    <dgm:pt modelId="{500DE42D-DD6A-4893-A6AB-0A39589A453E}" type="parTrans" cxnId="{F58B9223-970B-42D4-A242-FC022E815F38}">
      <dgm:prSet/>
      <dgm:spPr/>
      <dgm:t>
        <a:bodyPr/>
        <a:lstStyle/>
        <a:p>
          <a:endParaRPr lang="en-US"/>
        </a:p>
      </dgm:t>
    </dgm:pt>
    <dgm:pt modelId="{78A53D91-4136-4FC6-9529-2C418A0184A2}" type="sibTrans" cxnId="{F58B9223-970B-42D4-A242-FC022E815F38}">
      <dgm:prSet/>
      <dgm:spPr/>
      <dgm:t>
        <a:bodyPr/>
        <a:lstStyle/>
        <a:p>
          <a:endParaRPr lang="en-US"/>
        </a:p>
      </dgm:t>
    </dgm:pt>
    <dgm:pt modelId="{23A9F348-E13E-45E1-9204-84BB4C8C0075}" type="pres">
      <dgm:prSet presAssocID="{F4F02573-F636-4325-9E81-53CE65603CDB}" presName="compositeShape" presStyleCnt="0">
        <dgm:presLayoutVars>
          <dgm:chMax val="7"/>
          <dgm:dir/>
          <dgm:resizeHandles val="exact"/>
        </dgm:presLayoutVars>
      </dgm:prSet>
      <dgm:spPr/>
    </dgm:pt>
    <dgm:pt modelId="{D9C2F844-6795-4E0C-887C-FD9C927D8352}" type="pres">
      <dgm:prSet presAssocID="{F4F02573-F636-4325-9E81-53CE65603CDB}" presName="wedge1" presStyleLbl="node1" presStyleIdx="0" presStyleCnt="3"/>
      <dgm:spPr/>
    </dgm:pt>
    <dgm:pt modelId="{6C361537-0EFC-4946-B3B9-86526A7F1158}" type="pres">
      <dgm:prSet presAssocID="{F4F02573-F636-4325-9E81-53CE65603CDB}" presName="dummy1a" presStyleCnt="0"/>
      <dgm:spPr/>
    </dgm:pt>
    <dgm:pt modelId="{65926ED2-ECA2-491E-9FB9-EA2776F33592}" type="pres">
      <dgm:prSet presAssocID="{F4F02573-F636-4325-9E81-53CE65603CDB}" presName="dummy1b" presStyleCnt="0"/>
      <dgm:spPr/>
    </dgm:pt>
    <dgm:pt modelId="{F7DF8A2F-59AF-452B-A41A-EFA7F36B1A18}" type="pres">
      <dgm:prSet presAssocID="{F4F02573-F636-4325-9E81-53CE65603CDB}" presName="wedge1Tx" presStyleLbl="node1" presStyleIdx="0" presStyleCnt="3">
        <dgm:presLayoutVars>
          <dgm:chMax val="0"/>
          <dgm:chPref val="0"/>
          <dgm:bulletEnabled val="1"/>
        </dgm:presLayoutVars>
      </dgm:prSet>
      <dgm:spPr/>
    </dgm:pt>
    <dgm:pt modelId="{A95966A4-6A12-4E07-8FCA-0CBF72B790D2}" type="pres">
      <dgm:prSet presAssocID="{F4F02573-F636-4325-9E81-53CE65603CDB}" presName="wedge2" presStyleLbl="node1" presStyleIdx="1" presStyleCnt="3"/>
      <dgm:spPr/>
    </dgm:pt>
    <dgm:pt modelId="{99FE703A-FB42-4290-870A-EC1C7E0DC5E9}" type="pres">
      <dgm:prSet presAssocID="{F4F02573-F636-4325-9E81-53CE65603CDB}" presName="dummy2a" presStyleCnt="0"/>
      <dgm:spPr/>
    </dgm:pt>
    <dgm:pt modelId="{064D62FC-A9F9-4E04-A353-D2D66240E489}" type="pres">
      <dgm:prSet presAssocID="{F4F02573-F636-4325-9E81-53CE65603CDB}" presName="dummy2b" presStyleCnt="0"/>
      <dgm:spPr/>
    </dgm:pt>
    <dgm:pt modelId="{D38E7117-C4FD-4932-A3A6-6B436BCCE96A}" type="pres">
      <dgm:prSet presAssocID="{F4F02573-F636-4325-9E81-53CE65603CDB}" presName="wedge2Tx" presStyleLbl="node1" presStyleIdx="1" presStyleCnt="3">
        <dgm:presLayoutVars>
          <dgm:chMax val="0"/>
          <dgm:chPref val="0"/>
          <dgm:bulletEnabled val="1"/>
        </dgm:presLayoutVars>
      </dgm:prSet>
      <dgm:spPr/>
    </dgm:pt>
    <dgm:pt modelId="{FF53500C-140E-4C98-9584-D7066A90EAFB}" type="pres">
      <dgm:prSet presAssocID="{F4F02573-F636-4325-9E81-53CE65603CDB}" presName="wedge3" presStyleLbl="node1" presStyleIdx="2" presStyleCnt="3" custLinFactNeighborY="-544"/>
      <dgm:spPr/>
    </dgm:pt>
    <dgm:pt modelId="{D7BB6C97-514D-4138-A064-3A5E0A4CCE7E}" type="pres">
      <dgm:prSet presAssocID="{F4F02573-F636-4325-9E81-53CE65603CDB}" presName="dummy3a" presStyleCnt="0"/>
      <dgm:spPr/>
    </dgm:pt>
    <dgm:pt modelId="{DD75DBA7-EE81-4238-A6B9-F4FFB774E7A8}" type="pres">
      <dgm:prSet presAssocID="{F4F02573-F636-4325-9E81-53CE65603CDB}" presName="dummy3b" presStyleCnt="0"/>
      <dgm:spPr/>
    </dgm:pt>
    <dgm:pt modelId="{3B53EB21-EB5F-4584-870C-76A0C1651D50}" type="pres">
      <dgm:prSet presAssocID="{F4F02573-F636-4325-9E81-53CE65603CDB}" presName="wedge3Tx" presStyleLbl="node1" presStyleIdx="2" presStyleCnt="3">
        <dgm:presLayoutVars>
          <dgm:chMax val="0"/>
          <dgm:chPref val="0"/>
          <dgm:bulletEnabled val="1"/>
        </dgm:presLayoutVars>
      </dgm:prSet>
      <dgm:spPr/>
    </dgm:pt>
    <dgm:pt modelId="{2BA2885D-C164-4932-B7DC-32C13162AFCD}" type="pres">
      <dgm:prSet presAssocID="{540718AD-F125-4BDE-AA08-A37562DEA745}" presName="arrowWedge1" presStyleLbl="fgSibTrans2D1" presStyleIdx="0" presStyleCnt="3"/>
      <dgm:spPr/>
    </dgm:pt>
    <dgm:pt modelId="{694F41D4-66D1-40D7-9AA7-A09BD3B592E5}" type="pres">
      <dgm:prSet presAssocID="{5F0039A7-E387-475C-8369-7112E381B576}" presName="arrowWedge2" presStyleLbl="fgSibTrans2D1" presStyleIdx="1" presStyleCnt="3"/>
      <dgm:spPr/>
    </dgm:pt>
    <dgm:pt modelId="{459AAEED-793E-4469-A1A1-FF4295987AD8}" type="pres">
      <dgm:prSet presAssocID="{78A53D91-4136-4FC6-9529-2C418A0184A2}" presName="arrowWedge3" presStyleLbl="fgSibTrans2D1" presStyleIdx="2" presStyleCnt="3"/>
      <dgm:spPr/>
    </dgm:pt>
  </dgm:ptLst>
  <dgm:cxnLst>
    <dgm:cxn modelId="{F58B9223-970B-42D4-A242-FC022E815F38}" srcId="{F4F02573-F636-4325-9E81-53CE65603CDB}" destId="{99C60F1A-61E1-4599-BA02-EA8A3F0AF504}" srcOrd="2" destOrd="0" parTransId="{500DE42D-DD6A-4893-A6AB-0A39589A453E}" sibTransId="{78A53D91-4136-4FC6-9529-2C418A0184A2}"/>
    <dgm:cxn modelId="{44DE3B2D-BBBC-466A-BC91-CCBD028D4317}" type="presOf" srcId="{F4F02573-F636-4325-9E81-53CE65603CDB}" destId="{23A9F348-E13E-45E1-9204-84BB4C8C0075}" srcOrd="0" destOrd="0" presId="urn:microsoft.com/office/officeart/2005/8/layout/cycle8"/>
    <dgm:cxn modelId="{3560A57C-3C0D-43FC-88F6-1E791089E820}" type="presOf" srcId="{A62ACA58-3A7A-47A2-BDA4-ACEE974567AA}" destId="{D9C2F844-6795-4E0C-887C-FD9C927D8352}" srcOrd="0" destOrd="0" presId="urn:microsoft.com/office/officeart/2005/8/layout/cycle8"/>
    <dgm:cxn modelId="{D9FAC684-F29D-4598-BAC0-BB32302FDBF8}" type="presOf" srcId="{99C60F1A-61E1-4599-BA02-EA8A3F0AF504}" destId="{3B53EB21-EB5F-4584-870C-76A0C1651D50}" srcOrd="1" destOrd="0" presId="urn:microsoft.com/office/officeart/2005/8/layout/cycle8"/>
    <dgm:cxn modelId="{5E94C092-2C4A-4FF8-8A89-B009F1BF912C}" type="presOf" srcId="{43709E5F-29E7-4B9C-B9F5-B00E3F04A45D}" destId="{A95966A4-6A12-4E07-8FCA-0CBF72B790D2}" srcOrd="0" destOrd="0" presId="urn:microsoft.com/office/officeart/2005/8/layout/cycle8"/>
    <dgm:cxn modelId="{1B23CFA0-A3CD-4E40-82DE-A329EAB6C1DE}" srcId="{F4F02573-F636-4325-9E81-53CE65603CDB}" destId="{43709E5F-29E7-4B9C-B9F5-B00E3F04A45D}" srcOrd="1" destOrd="0" parTransId="{D8E1DAC4-C891-4350-B339-EFFBDCC91C20}" sibTransId="{5F0039A7-E387-475C-8369-7112E381B576}"/>
    <dgm:cxn modelId="{E62F83AD-BCE5-4547-887C-5AA8E4D244A7}" srcId="{F4F02573-F636-4325-9E81-53CE65603CDB}" destId="{A62ACA58-3A7A-47A2-BDA4-ACEE974567AA}" srcOrd="0" destOrd="0" parTransId="{2D3DE9DE-DB6B-4A13-92BC-EC892A00F4A6}" sibTransId="{540718AD-F125-4BDE-AA08-A37562DEA745}"/>
    <dgm:cxn modelId="{6B2D0FB2-8646-447D-9D69-4653EFF87B7A}" type="presOf" srcId="{A62ACA58-3A7A-47A2-BDA4-ACEE974567AA}" destId="{F7DF8A2F-59AF-452B-A41A-EFA7F36B1A18}" srcOrd="1" destOrd="0" presId="urn:microsoft.com/office/officeart/2005/8/layout/cycle8"/>
    <dgm:cxn modelId="{086880D5-C830-4AED-BCB5-D357E503B1C4}" type="presOf" srcId="{43709E5F-29E7-4B9C-B9F5-B00E3F04A45D}" destId="{D38E7117-C4FD-4932-A3A6-6B436BCCE96A}" srcOrd="1" destOrd="0" presId="urn:microsoft.com/office/officeart/2005/8/layout/cycle8"/>
    <dgm:cxn modelId="{9CCDA4DC-1955-41D0-9496-CD39B30D44D0}" type="presOf" srcId="{99C60F1A-61E1-4599-BA02-EA8A3F0AF504}" destId="{FF53500C-140E-4C98-9584-D7066A90EAFB}" srcOrd="0" destOrd="0" presId="urn:microsoft.com/office/officeart/2005/8/layout/cycle8"/>
    <dgm:cxn modelId="{72677B5B-5E4B-42C4-8F20-B5A9BEF701C2}" type="presParOf" srcId="{23A9F348-E13E-45E1-9204-84BB4C8C0075}" destId="{D9C2F844-6795-4E0C-887C-FD9C927D8352}" srcOrd="0" destOrd="0" presId="urn:microsoft.com/office/officeart/2005/8/layout/cycle8"/>
    <dgm:cxn modelId="{D6627421-D294-4C42-A911-D8DBE1EAC19D}" type="presParOf" srcId="{23A9F348-E13E-45E1-9204-84BB4C8C0075}" destId="{6C361537-0EFC-4946-B3B9-86526A7F1158}" srcOrd="1" destOrd="0" presId="urn:microsoft.com/office/officeart/2005/8/layout/cycle8"/>
    <dgm:cxn modelId="{50F3A437-9F07-4162-9D72-BE4FA64AC495}" type="presParOf" srcId="{23A9F348-E13E-45E1-9204-84BB4C8C0075}" destId="{65926ED2-ECA2-491E-9FB9-EA2776F33592}" srcOrd="2" destOrd="0" presId="urn:microsoft.com/office/officeart/2005/8/layout/cycle8"/>
    <dgm:cxn modelId="{EE18ADDE-439B-4197-B533-BCF314575AD8}" type="presParOf" srcId="{23A9F348-E13E-45E1-9204-84BB4C8C0075}" destId="{F7DF8A2F-59AF-452B-A41A-EFA7F36B1A18}" srcOrd="3" destOrd="0" presId="urn:microsoft.com/office/officeart/2005/8/layout/cycle8"/>
    <dgm:cxn modelId="{FB52A80A-885E-4343-BABB-5C1749CBC5F5}" type="presParOf" srcId="{23A9F348-E13E-45E1-9204-84BB4C8C0075}" destId="{A95966A4-6A12-4E07-8FCA-0CBF72B790D2}" srcOrd="4" destOrd="0" presId="urn:microsoft.com/office/officeart/2005/8/layout/cycle8"/>
    <dgm:cxn modelId="{C8F72DF9-E1E9-4601-847A-ABAF2B5D83AD}" type="presParOf" srcId="{23A9F348-E13E-45E1-9204-84BB4C8C0075}" destId="{99FE703A-FB42-4290-870A-EC1C7E0DC5E9}" srcOrd="5" destOrd="0" presId="urn:microsoft.com/office/officeart/2005/8/layout/cycle8"/>
    <dgm:cxn modelId="{A84E0246-47B7-495C-9EFA-C316C9BBA1E6}" type="presParOf" srcId="{23A9F348-E13E-45E1-9204-84BB4C8C0075}" destId="{064D62FC-A9F9-4E04-A353-D2D66240E489}" srcOrd="6" destOrd="0" presId="urn:microsoft.com/office/officeart/2005/8/layout/cycle8"/>
    <dgm:cxn modelId="{4C44E855-FEEB-469B-B06C-C4616D422195}" type="presParOf" srcId="{23A9F348-E13E-45E1-9204-84BB4C8C0075}" destId="{D38E7117-C4FD-4932-A3A6-6B436BCCE96A}" srcOrd="7" destOrd="0" presId="urn:microsoft.com/office/officeart/2005/8/layout/cycle8"/>
    <dgm:cxn modelId="{08B06AC5-85D4-49ED-A274-850DCAA0EA90}" type="presParOf" srcId="{23A9F348-E13E-45E1-9204-84BB4C8C0075}" destId="{FF53500C-140E-4C98-9584-D7066A90EAFB}" srcOrd="8" destOrd="0" presId="urn:microsoft.com/office/officeart/2005/8/layout/cycle8"/>
    <dgm:cxn modelId="{EB1DA717-4057-463E-89F9-889D65A77FB2}" type="presParOf" srcId="{23A9F348-E13E-45E1-9204-84BB4C8C0075}" destId="{D7BB6C97-514D-4138-A064-3A5E0A4CCE7E}" srcOrd="9" destOrd="0" presId="urn:microsoft.com/office/officeart/2005/8/layout/cycle8"/>
    <dgm:cxn modelId="{B2D52B6E-D3F8-4267-86EE-49EE232DE775}" type="presParOf" srcId="{23A9F348-E13E-45E1-9204-84BB4C8C0075}" destId="{DD75DBA7-EE81-4238-A6B9-F4FFB774E7A8}" srcOrd="10" destOrd="0" presId="urn:microsoft.com/office/officeart/2005/8/layout/cycle8"/>
    <dgm:cxn modelId="{6DAF2E0D-F55C-45D2-BEBB-C053B07FB3A5}" type="presParOf" srcId="{23A9F348-E13E-45E1-9204-84BB4C8C0075}" destId="{3B53EB21-EB5F-4584-870C-76A0C1651D50}" srcOrd="11" destOrd="0" presId="urn:microsoft.com/office/officeart/2005/8/layout/cycle8"/>
    <dgm:cxn modelId="{C8D79A78-6033-4CC5-9D23-E997E69C90CC}" type="presParOf" srcId="{23A9F348-E13E-45E1-9204-84BB4C8C0075}" destId="{2BA2885D-C164-4932-B7DC-32C13162AFCD}" srcOrd="12" destOrd="0" presId="urn:microsoft.com/office/officeart/2005/8/layout/cycle8"/>
    <dgm:cxn modelId="{68407B64-2100-41D9-A19C-16F34B7A1E1D}" type="presParOf" srcId="{23A9F348-E13E-45E1-9204-84BB4C8C0075}" destId="{694F41D4-66D1-40D7-9AA7-A09BD3B592E5}" srcOrd="13" destOrd="0" presId="urn:microsoft.com/office/officeart/2005/8/layout/cycle8"/>
    <dgm:cxn modelId="{3528B0C4-2D46-4929-A611-6957631722A0}" type="presParOf" srcId="{23A9F348-E13E-45E1-9204-84BB4C8C0075}" destId="{459AAEED-793E-4469-A1A1-FF4295987AD8}"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rgbClr val="005DA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Customer confusion over a new piece of tax law related to TCJA</a:t>
          </a:r>
          <a:endParaRPr lang="en-US" sz="13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rgbClr val="005DA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Collaboration between development and Customer Success teams</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Simplified product design for customers and a dramatic drop in call length on related topics</a:t>
          </a:r>
          <a:endParaRPr lang="en-US" sz="1300" kern="1200" dirty="0"/>
        </a:p>
      </dsp:txBody>
      <dsp:txXfrm>
        <a:off x="6578507" y="548834"/>
        <a:ext cx="1280756" cy="1280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rgbClr val="005DA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Customer dissatisfaction with product &amp; threatening to terminate</a:t>
          </a:r>
          <a:endParaRPr lang="en-US" sz="14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rgbClr val="005DA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Implemented training plan to address customer concerns</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Happy customer, improved onboarding for all new customers</a:t>
          </a:r>
        </a:p>
      </dsp:txBody>
      <dsp:txXfrm>
        <a:off x="6578507" y="548834"/>
        <a:ext cx="1280756" cy="1280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Customer confusion over a new piece of tax law related to TCJA</a:t>
          </a:r>
          <a:endParaRPr lang="en-US" sz="13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Collaboration between development and Customer Success teams</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Simplified product design for customers and a dramatic drop in call length on related topics</a:t>
          </a:r>
          <a:endParaRPr lang="en-US" sz="1300" kern="1200" dirty="0"/>
        </a:p>
      </dsp:txBody>
      <dsp:txXfrm>
        <a:off x="6578507" y="548834"/>
        <a:ext cx="1280756" cy="1280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Customer dissatisfaction with product &amp; threatening to terminate</a:t>
          </a:r>
          <a:endParaRPr lang="en-US" sz="14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Implemented training plan to address customer concerns</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Happy customer, improved onboarding for all new customers</a:t>
          </a:r>
        </a:p>
      </dsp:txBody>
      <dsp:txXfrm>
        <a:off x="6578507" y="548834"/>
        <a:ext cx="1280756" cy="12807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Customer confusion over a new piece of tax law related to TCJA</a:t>
          </a:r>
          <a:endParaRPr lang="en-US" sz="13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Collaboration between development and Customer Success teams</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Simplified product design for customers and a dramatic drop in call length on related topics</a:t>
          </a:r>
          <a:endParaRPr lang="en-US" sz="1300" kern="1200" dirty="0"/>
        </a:p>
      </dsp:txBody>
      <dsp:txXfrm>
        <a:off x="6578507" y="548834"/>
        <a:ext cx="1280756" cy="12807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1E638-7BDA-4A6C-B500-B53577886AA0}">
      <dsp:nvSpPr>
        <dsp:cNvPr id="0" name=""/>
        <dsp:cNvSpPr/>
      </dsp:nvSpPr>
      <dsp:spPr>
        <a:xfrm>
          <a:off x="1366" y="283581"/>
          <a:ext cx="1811262" cy="1811262"/>
        </a:xfrm>
        <a:prstGeom prst="ellipse">
          <a:avLst/>
        </a:prstGeom>
        <a:solidFill>
          <a:srgbClr val="005DA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Customer perception during </a:t>
          </a:r>
          <a:r>
            <a:rPr lang="en-US" sz="1300" b="1" kern="1200" dirty="0" err="1"/>
            <a:t>UltraTax</a:t>
          </a:r>
          <a:r>
            <a:rPr lang="en-US" sz="1300" b="1" kern="1200" dirty="0"/>
            <a:t> CS transition</a:t>
          </a:r>
          <a:endParaRPr lang="en-US" sz="1300" kern="1200" dirty="0"/>
        </a:p>
      </dsp:txBody>
      <dsp:txXfrm>
        <a:off x="266619" y="548834"/>
        <a:ext cx="1280756" cy="1280756"/>
      </dsp:txXfrm>
    </dsp:sp>
    <dsp:sp modelId="{F3CAD25C-834F-471F-AF26-1C938301B834}">
      <dsp:nvSpPr>
        <dsp:cNvPr id="0" name=""/>
        <dsp:cNvSpPr/>
      </dsp:nvSpPr>
      <dsp:spPr>
        <a:xfrm>
          <a:off x="1959703" y="663946"/>
          <a:ext cx="1050532" cy="1050532"/>
        </a:xfrm>
        <a:prstGeom prst="mathPlus">
          <a:avLst/>
        </a:prstGeom>
        <a:solidFill>
          <a:srgbClr val="005DA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098951" y="1065669"/>
        <a:ext cx="772036" cy="247086"/>
      </dsp:txXfrm>
    </dsp:sp>
    <dsp:sp modelId="{1F6049A0-E948-4EBD-87C8-8F38156D8027}">
      <dsp:nvSpPr>
        <dsp:cNvPr id="0" name=""/>
        <dsp:cNvSpPr/>
      </dsp:nvSpPr>
      <dsp:spPr>
        <a:xfrm>
          <a:off x="3157310" y="283581"/>
          <a:ext cx="1811262" cy="1811262"/>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Set up communication plan with customer to keep her informed</a:t>
          </a:r>
        </a:p>
      </dsp:txBody>
      <dsp:txXfrm>
        <a:off x="3422563" y="548834"/>
        <a:ext cx="1280756" cy="1280756"/>
      </dsp:txXfrm>
    </dsp:sp>
    <dsp:sp modelId="{E3E2B62B-7C2A-47B7-A19C-C03E357AC31E}">
      <dsp:nvSpPr>
        <dsp:cNvPr id="0" name=""/>
        <dsp:cNvSpPr/>
      </dsp:nvSpPr>
      <dsp:spPr>
        <a:xfrm>
          <a:off x="5115647" y="663946"/>
          <a:ext cx="1050532" cy="1050532"/>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254895" y="880356"/>
        <a:ext cx="772036" cy="617712"/>
      </dsp:txXfrm>
    </dsp:sp>
    <dsp:sp modelId="{49AF7B1F-4ADF-4BC9-A875-8B1BE97EA80E}">
      <dsp:nvSpPr>
        <dsp:cNvPr id="0" name=""/>
        <dsp:cNvSpPr/>
      </dsp:nvSpPr>
      <dsp:spPr>
        <a:xfrm>
          <a:off x="6313254" y="283581"/>
          <a:ext cx="1811262" cy="1811262"/>
        </a:xfrm>
        <a:prstGeom prst="ellipse">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Satisfied customer signed up for Partner Summit &amp; training for staff </a:t>
          </a:r>
          <a:endParaRPr lang="en-US" sz="1300" kern="1200" dirty="0"/>
        </a:p>
      </dsp:txBody>
      <dsp:txXfrm>
        <a:off x="6578507" y="548834"/>
        <a:ext cx="1280756" cy="12807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2F844-6795-4E0C-887C-FD9C927D8352}">
      <dsp:nvSpPr>
        <dsp:cNvPr id="0" name=""/>
        <dsp:cNvSpPr/>
      </dsp:nvSpPr>
      <dsp:spPr>
        <a:xfrm>
          <a:off x="998654" y="243113"/>
          <a:ext cx="3141769" cy="3141769"/>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Sales Experience</a:t>
          </a:r>
        </a:p>
      </dsp:txBody>
      <dsp:txXfrm>
        <a:off x="2654441" y="908869"/>
        <a:ext cx="1122060" cy="935050"/>
      </dsp:txXfrm>
    </dsp:sp>
    <dsp:sp modelId="{A95966A4-6A12-4E07-8FCA-0CBF72B790D2}">
      <dsp:nvSpPr>
        <dsp:cNvPr id="0" name=""/>
        <dsp:cNvSpPr/>
      </dsp:nvSpPr>
      <dsp:spPr>
        <a:xfrm>
          <a:off x="933948" y="355319"/>
          <a:ext cx="3141769" cy="3141769"/>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Simplification</a:t>
          </a:r>
        </a:p>
      </dsp:txBody>
      <dsp:txXfrm>
        <a:off x="1681989" y="2393729"/>
        <a:ext cx="1683090" cy="822844"/>
      </dsp:txXfrm>
    </dsp:sp>
    <dsp:sp modelId="{FF53500C-140E-4C98-9584-D7066A90EAFB}">
      <dsp:nvSpPr>
        <dsp:cNvPr id="0" name=""/>
        <dsp:cNvSpPr/>
      </dsp:nvSpPr>
      <dsp:spPr>
        <a:xfrm>
          <a:off x="869243" y="226021"/>
          <a:ext cx="3141769" cy="3141769"/>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Customer Experience</a:t>
          </a:r>
        </a:p>
      </dsp:txBody>
      <dsp:txXfrm>
        <a:off x="1233164" y="891777"/>
        <a:ext cx="1122060" cy="935050"/>
      </dsp:txXfrm>
    </dsp:sp>
    <dsp:sp modelId="{2BA2885D-C164-4932-B7DC-32C13162AFCD}">
      <dsp:nvSpPr>
        <dsp:cNvPr id="0" name=""/>
        <dsp:cNvSpPr/>
      </dsp:nvSpPr>
      <dsp:spPr>
        <a:xfrm>
          <a:off x="804422" y="48622"/>
          <a:ext cx="3530750" cy="3530750"/>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4F41D4-66D1-40D7-9AA7-A09BD3B592E5}">
      <dsp:nvSpPr>
        <dsp:cNvPr id="0" name=""/>
        <dsp:cNvSpPr/>
      </dsp:nvSpPr>
      <dsp:spPr>
        <a:xfrm>
          <a:off x="739458" y="160630"/>
          <a:ext cx="3530750" cy="3530750"/>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AAEED-793E-4469-A1A1-FF4295987AD8}">
      <dsp:nvSpPr>
        <dsp:cNvPr id="0" name=""/>
        <dsp:cNvSpPr/>
      </dsp:nvSpPr>
      <dsp:spPr>
        <a:xfrm>
          <a:off x="674493" y="31531"/>
          <a:ext cx="3530750" cy="3530750"/>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8CF200-366C-7945-B17E-8F9BCA8CCEA0}" type="datetimeFigureOut">
              <a:rPr lang="en-US" smtClean="0">
                <a:latin typeface="Arial" panose="020B0604020202020204" pitchFamily="34" charset="0"/>
              </a:rPr>
              <a:pPr/>
              <a:t>5/5/21</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4E71F0-BF95-784A-BFE2-E5A55BE95A82}" type="slidenum">
              <a:rPr lang="en-US" smtClean="0">
                <a:latin typeface="Arial" panose="020B0604020202020204" pitchFamily="34" charset="0"/>
              </a:rPr>
              <a:pPr/>
              <a:t>‹#›</a:t>
            </a:fld>
            <a:endParaRPr lang="en-US" dirty="0">
              <a:latin typeface="Arial" panose="020B0604020202020204" pitchFamily="34" charset="0"/>
            </a:endParaRPr>
          </a:p>
        </p:txBody>
      </p:sp>
    </p:spTree>
    <p:extLst>
      <p:ext uri="{BB962C8B-B14F-4D97-AF65-F5344CB8AC3E}">
        <p14:creationId xmlns:p14="http://schemas.microsoft.com/office/powerpoint/2010/main" val="5810933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D263873A-69C9-704E-BAD8-1E2DEE3691AB}" type="datetimeFigureOut">
              <a:rPr lang="en-US" smtClean="0"/>
              <a:pPr/>
              <a:t>5/5/21</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8503FDD3-146F-A846-9B4B-E8300F35F598}" type="slidenum">
              <a:rPr lang="en-US" smtClean="0"/>
              <a:pPr/>
              <a:t>‹#›</a:t>
            </a:fld>
            <a:endParaRPr lang="en-US" dirty="0"/>
          </a:p>
        </p:txBody>
      </p:sp>
    </p:spTree>
    <p:extLst>
      <p:ext uri="{BB962C8B-B14F-4D97-AF65-F5344CB8AC3E}">
        <p14:creationId xmlns:p14="http://schemas.microsoft.com/office/powerpoint/2010/main" val="4776901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panose="020B0604020202020204" pitchFamily="34" charset="0"/>
        <a:ea typeface="+mn-ea"/>
        <a:cs typeface="+mn-cs"/>
      </a:defRPr>
    </a:lvl1pPr>
    <a:lvl2pPr marL="457200" algn="l" defTabSz="457200" rtl="0" eaLnBrk="1" latinLnBrk="0" hangingPunct="1">
      <a:defRPr sz="1200" kern="1200">
        <a:solidFill>
          <a:schemeClr val="tx1"/>
        </a:solidFill>
        <a:latin typeface="Arial" panose="020B0604020202020204" pitchFamily="34" charset="0"/>
        <a:ea typeface="+mn-ea"/>
        <a:cs typeface="+mn-cs"/>
      </a:defRPr>
    </a:lvl2pPr>
    <a:lvl3pPr marL="914400" algn="l" defTabSz="457200" rtl="0" eaLnBrk="1" latinLnBrk="0" hangingPunct="1">
      <a:defRPr sz="1200" kern="1200">
        <a:solidFill>
          <a:schemeClr val="tx1"/>
        </a:solidFill>
        <a:latin typeface="Arial" panose="020B0604020202020204" pitchFamily="34" charset="0"/>
        <a:ea typeface="+mn-ea"/>
        <a:cs typeface="+mn-cs"/>
      </a:defRPr>
    </a:lvl3pPr>
    <a:lvl4pPr marL="1371600" algn="l" defTabSz="457200" rtl="0" eaLnBrk="1" latinLnBrk="0" hangingPunct="1">
      <a:defRPr sz="1200" kern="1200">
        <a:solidFill>
          <a:schemeClr val="tx1"/>
        </a:solidFill>
        <a:latin typeface="Arial" panose="020B0604020202020204" pitchFamily="34" charset="0"/>
        <a:ea typeface="+mn-ea"/>
        <a:cs typeface="+mn-cs"/>
      </a:defRPr>
    </a:lvl4pPr>
    <a:lvl5pPr marL="1828800" algn="l" defTabSz="457200" rtl="0" eaLnBrk="1" latinLnBrk="0" hangingPunct="1">
      <a:defRPr sz="1200" kern="1200">
        <a:solidFill>
          <a:schemeClr val="tx1"/>
        </a:solidFill>
        <a:latin typeface="Arial" panose="020B0604020202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2</a:t>
            </a:fld>
            <a:endParaRPr lang="en-US" dirty="0"/>
          </a:p>
        </p:txBody>
      </p:sp>
    </p:spTree>
    <p:extLst>
      <p:ext uri="{BB962C8B-B14F-4D97-AF65-F5344CB8AC3E}">
        <p14:creationId xmlns:p14="http://schemas.microsoft.com/office/powerpoint/2010/main" val="51228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our customers….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4</a:t>
            </a:fld>
            <a:endParaRPr lang="en-US" dirty="0"/>
          </a:p>
        </p:txBody>
      </p:sp>
    </p:spTree>
    <p:extLst>
      <p:ext uri="{BB962C8B-B14F-4D97-AF65-F5344CB8AC3E}">
        <p14:creationId xmlns:p14="http://schemas.microsoft.com/office/powerpoint/2010/main" val="2864170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our customers and what are the dynamics in each of their segments?...</a:t>
            </a:r>
          </a:p>
          <a:p>
            <a:pPr marL="171450" indent="-171450">
              <a:buFontTx/>
              <a:buChar char="-"/>
            </a:pPr>
            <a:r>
              <a:rPr lang="en-US" dirty="0"/>
              <a:t>Our large firm customers serve a diverse client base with a breadth of premium accounting services so they need solutions that deal with complex client scenarios</a:t>
            </a:r>
          </a:p>
          <a:p>
            <a:pPr marL="171450" indent="-171450">
              <a:buFontTx/>
              <a:buChar char="-"/>
            </a:pPr>
            <a:r>
              <a:rPr lang="en-US" dirty="0"/>
              <a:t>Our mid-sized firms depend on software for their tax, accounting and audit work and are looking to diversify their service offerings as compliance services are commoditized</a:t>
            </a:r>
          </a:p>
          <a:p>
            <a:pPr marL="171450" indent="-171450">
              <a:buFontTx/>
              <a:buChar char="-"/>
            </a:pPr>
            <a:r>
              <a:rPr lang="en-US" dirty="0"/>
              <a:t>Small firms of 1-3 professionals serve a client base of mainly consumers and individuals and have little time or resources to think strategically about firm growth</a:t>
            </a:r>
          </a:p>
          <a:p>
            <a:pPr marL="171450" indent="-171450">
              <a:buFontTx/>
              <a:buChar char="-"/>
            </a:pPr>
            <a:r>
              <a:rPr lang="en-US" dirty="0"/>
              <a:t>Our government customers are professionals who assess and collect property taxes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5</a:t>
            </a:fld>
            <a:endParaRPr lang="en-US" dirty="0"/>
          </a:p>
        </p:txBody>
      </p:sp>
    </p:spTree>
    <p:extLst>
      <p:ext uri="{BB962C8B-B14F-4D97-AF65-F5344CB8AC3E}">
        <p14:creationId xmlns:p14="http://schemas.microsoft.com/office/powerpoint/2010/main" val="4084147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customers are facing massive regulatory, technological and existential challenges. </a:t>
            </a:r>
          </a:p>
          <a:p>
            <a:r>
              <a:rPr lang="en-US" dirty="0"/>
              <a:t>They have to continue evolving in order to thrive in their environment of constant change.</a:t>
            </a:r>
          </a:p>
          <a:p>
            <a:r>
              <a:rPr lang="en-US" dirty="0"/>
              <a:t>That’s where we come in… and in order to outpace current market growth, we have to be relentlessly focused on our customers.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6</a:t>
            </a:fld>
            <a:endParaRPr lang="en-US" dirty="0"/>
          </a:p>
        </p:txBody>
      </p:sp>
    </p:spTree>
    <p:extLst>
      <p:ext uri="{BB962C8B-B14F-4D97-AF65-F5344CB8AC3E}">
        <p14:creationId xmlns:p14="http://schemas.microsoft.com/office/powerpoint/2010/main" val="29550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Tax Professionals 2019 OKRs are our roadmap – these are the objectives and key results that we’re driving towards. We’ll provide updates on our progress on these regularly. </a:t>
            </a:r>
          </a:p>
          <a:p>
            <a:r>
              <a:rPr lang="en-US" dirty="0"/>
              <a:t>Don’t forget to keep an eye on your personal goals to stay on track or to tweak them if necessary as priorities change. </a:t>
            </a:r>
          </a:p>
        </p:txBody>
      </p:sp>
      <p:sp>
        <p:nvSpPr>
          <p:cNvPr id="4" name="Slide Number Placeholder 3"/>
          <p:cNvSpPr>
            <a:spLocks noGrp="1"/>
          </p:cNvSpPr>
          <p:nvPr>
            <p:ph type="sldNum" sz="quarter" idx="10"/>
          </p:nvPr>
        </p:nvSpPr>
        <p:spPr/>
        <p:txBody>
          <a:bodyPr/>
          <a:lstStyle/>
          <a:p>
            <a:fld id="{8503FDD3-146F-A846-9B4B-E8300F35F598}" type="slidenum">
              <a:rPr lang="en-US" smtClean="0"/>
              <a:pPr/>
              <a:t>7</a:t>
            </a:fld>
            <a:endParaRPr lang="en-US" dirty="0"/>
          </a:p>
        </p:txBody>
      </p:sp>
    </p:spTree>
    <p:extLst>
      <p:ext uri="{BB962C8B-B14F-4D97-AF65-F5344CB8AC3E}">
        <p14:creationId xmlns:p14="http://schemas.microsoft.com/office/powerpoint/2010/main" val="429004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are our teams – including you – responding to our customers’ needs and challenges?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03FDD3-146F-A846-9B4B-E8300F35F5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6021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in the thick of tax season in the US so I’d like to share a snapshot of the volume the support team is managing, as of March 16…</a:t>
            </a:r>
          </a:p>
          <a:p>
            <a:pPr marL="171450" indent="-171450">
              <a:buFontTx/>
              <a:buChar char="-"/>
            </a:pPr>
            <a:r>
              <a:rPr lang="en-US" dirty="0"/>
              <a:t>It’s interesting to note that while we’re not yet seeing an overall increase in support volume over 2018, we are seeing an increase in call length, which we attribute to the complexity of issues related to the Tax Cuts &amp; Jobs Act in the US. </a:t>
            </a:r>
          </a:p>
        </p:txBody>
      </p:sp>
      <p:sp>
        <p:nvSpPr>
          <p:cNvPr id="4" name="Slide Number Placeholder 3"/>
          <p:cNvSpPr>
            <a:spLocks noGrp="1"/>
          </p:cNvSpPr>
          <p:nvPr>
            <p:ph type="sldNum" sz="quarter" idx="10"/>
          </p:nvPr>
        </p:nvSpPr>
        <p:spPr/>
        <p:txBody>
          <a:bodyPr/>
          <a:lstStyle/>
          <a:p>
            <a:fld id="{8503FDD3-146F-A846-9B4B-E8300F35F598}" type="slidenum">
              <a:rPr lang="en-US" smtClean="0"/>
              <a:pPr/>
              <a:t>9</a:t>
            </a:fld>
            <a:endParaRPr lang="en-US" dirty="0"/>
          </a:p>
        </p:txBody>
      </p:sp>
    </p:spTree>
    <p:extLst>
      <p:ext uri="{BB962C8B-B14F-4D97-AF65-F5344CB8AC3E}">
        <p14:creationId xmlns:p14="http://schemas.microsoft.com/office/powerpoint/2010/main" val="47079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200" kern="1200" dirty="0">
              <a:solidFill>
                <a:schemeClr val="tx1"/>
              </a:solidFill>
              <a:effectLst/>
              <a:latin typeface="Arial" panose="020B0604020202020204" pitchFamily="34"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03FDD3-146F-A846-9B4B-E8300F35F5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31733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it’s not just </a:t>
            </a:r>
            <a:r>
              <a:rPr lang="en-US" i="1" dirty="0"/>
              <a:t>what </a:t>
            </a:r>
            <a:r>
              <a:rPr lang="en-US" dirty="0"/>
              <a:t>our teams are doing that is impressive, it’s HOW you’re doing it that will be the they key to meeting our aggressive growth goals in 2019.</a:t>
            </a:r>
          </a:p>
          <a:p>
            <a:r>
              <a:rPr lang="en-US" dirty="0"/>
              <a:t>Many of you are delighting our customers by putting our New Ways of Working into action, by Thinking Big, Moving Fast and Making it Simple…</a:t>
            </a:r>
          </a:p>
          <a:p>
            <a:r>
              <a:rPr lang="en-US" dirty="0"/>
              <a:t>You may have seen the Customer Experience Hall of Fame blogs on the Hub for January &amp; February…</a:t>
            </a:r>
          </a:p>
          <a:p>
            <a:r>
              <a:rPr lang="en-US" dirty="0"/>
              <a:t>Here are a few of the great comments our customers shared about their TR support teams…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 </a:t>
            </a:r>
            <a:r>
              <a:rPr lang="en-US" sz="1400" dirty="0"/>
              <a:t>“</a:t>
            </a:r>
            <a:r>
              <a:rPr lang="en-US" dirty="0"/>
              <a:t>My support experience with </a:t>
            </a:r>
            <a:r>
              <a:rPr lang="en-US" b="1" dirty="0"/>
              <a:t>Gary Crosby</a:t>
            </a:r>
            <a:r>
              <a:rPr lang="en-US" dirty="0"/>
              <a:t> was beyond exceptional - he kept me on the line until we had everything resolved, which was longer than we both expected!”</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 "</a:t>
            </a:r>
            <a:r>
              <a:rPr lang="en-US" b="1" dirty="0"/>
              <a:t>Demetra Copeland </a:t>
            </a:r>
            <a:r>
              <a:rPr lang="en-US" dirty="0"/>
              <a:t>was able to help with a CS Engagement issue I have had for a long, long, long time. She kept plugging away, and she finally solved it. Demetra rocks!"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 “</a:t>
            </a:r>
            <a:r>
              <a:rPr lang="en-US" b="1" dirty="0"/>
              <a:t>Heather Waite </a:t>
            </a:r>
            <a:r>
              <a:rPr lang="en-US" dirty="0"/>
              <a:t>and </a:t>
            </a:r>
            <a:r>
              <a:rPr lang="en-US" b="1" dirty="0"/>
              <a:t>April Schweitzer </a:t>
            </a:r>
            <a:r>
              <a:rPr lang="en-US" dirty="0"/>
              <a:t>are always willing to help. Never snappy even when sick. They make this company!! Heather and April rock!”</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11</a:t>
            </a:fld>
            <a:endParaRPr lang="en-US" dirty="0"/>
          </a:p>
        </p:txBody>
      </p:sp>
    </p:spTree>
    <p:extLst>
      <p:ext uri="{BB962C8B-B14F-4D97-AF65-F5344CB8AC3E}">
        <p14:creationId xmlns:p14="http://schemas.microsoft.com/office/powerpoint/2010/main" val="588065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every area of the business, our teams are collaborating, taking accountability and being empowered to solve problems when they see them…</a:t>
            </a:r>
          </a:p>
          <a:p>
            <a:r>
              <a:rPr lang="en-US" dirty="0"/>
              <a:t>Here are a few examples of our teams exemplifying our new ways of working…</a:t>
            </a:r>
          </a:p>
        </p:txBody>
      </p:sp>
      <p:sp>
        <p:nvSpPr>
          <p:cNvPr id="4" name="Slide Number Placeholder 3"/>
          <p:cNvSpPr>
            <a:spLocks noGrp="1"/>
          </p:cNvSpPr>
          <p:nvPr>
            <p:ph type="sldNum" sz="quarter" idx="10"/>
          </p:nvPr>
        </p:nvSpPr>
        <p:spPr/>
        <p:txBody>
          <a:bodyPr/>
          <a:lstStyle/>
          <a:p>
            <a:fld id="{8503FDD3-146F-A846-9B4B-E8300F35F598}" type="slidenum">
              <a:rPr lang="en-US" smtClean="0"/>
              <a:pPr/>
              <a:t>12</a:t>
            </a:fld>
            <a:endParaRPr lang="en-US" dirty="0"/>
          </a:p>
        </p:txBody>
      </p:sp>
    </p:spTree>
    <p:extLst>
      <p:ext uri="{BB962C8B-B14F-4D97-AF65-F5344CB8AC3E}">
        <p14:creationId xmlns:p14="http://schemas.microsoft.com/office/powerpoint/2010/main" val="2899883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When our customers expressed confusion over a new piece of tax law related to TCJA, our development and Customer Success teams came together to work on a solution.</a:t>
            </a:r>
          </a:p>
          <a:p>
            <a:pPr marL="171450" indent="-171450">
              <a:buFontTx/>
              <a:buChar char="-"/>
            </a:pPr>
            <a:r>
              <a:rPr lang="en-US" dirty="0"/>
              <a:t>The Customer Success team brought the voice of the customer to the conversation, explaining to the development team what was causing our customers so much confusion. This collaboration led to the development of a simplified product design that resulted in a dramatic drop in call length on related topics.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13</a:t>
            </a:fld>
            <a:endParaRPr lang="en-US" dirty="0"/>
          </a:p>
        </p:txBody>
      </p:sp>
    </p:spTree>
    <p:extLst>
      <p:ext uri="{BB962C8B-B14F-4D97-AF65-F5344CB8AC3E}">
        <p14:creationId xmlns:p14="http://schemas.microsoft.com/office/powerpoint/2010/main" val="2709483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 our next case, the </a:t>
            </a:r>
            <a:r>
              <a:rPr lang="en-US" dirty="0" err="1"/>
              <a:t>Digita</a:t>
            </a:r>
            <a:r>
              <a:rPr lang="en-US" dirty="0"/>
              <a:t> </a:t>
            </a:r>
            <a:r>
              <a:rPr lang="en-US" sz="1200" kern="1200" dirty="0">
                <a:solidFill>
                  <a:schemeClr val="tx1"/>
                </a:solidFill>
                <a:effectLst/>
                <a:latin typeface="Arial" panose="020B0604020202020204" pitchFamily="34" charset="0"/>
                <a:ea typeface="+mn-ea"/>
                <a:cs typeface="+mn-cs"/>
              </a:rPr>
              <a:t>Accounts Production Advanced (DAPA) </a:t>
            </a:r>
            <a:r>
              <a:rPr lang="en-US" dirty="0"/>
              <a:t>team had a dissatisfied customer that was threatening to terminate. Their account support specialist implemented a training plan for the firm and held regular follow-ups with their team. The additional training resulted in a dramatic drop in support cases for the firm as well as an improved onboarding process for all new customers. </a:t>
            </a:r>
          </a:p>
        </p:txBody>
      </p:sp>
      <p:sp>
        <p:nvSpPr>
          <p:cNvPr id="4" name="Slide Number Placeholder 3"/>
          <p:cNvSpPr>
            <a:spLocks noGrp="1"/>
          </p:cNvSpPr>
          <p:nvPr>
            <p:ph type="sldNum" sz="quarter" idx="10"/>
          </p:nvPr>
        </p:nvSpPr>
        <p:spPr/>
        <p:txBody>
          <a:bodyPr/>
          <a:lstStyle/>
          <a:p>
            <a:fld id="{8503FDD3-146F-A846-9B4B-E8300F35F598}" type="slidenum">
              <a:rPr lang="en-US" smtClean="0"/>
              <a:pPr/>
              <a:t>14</a:t>
            </a:fld>
            <a:endParaRPr lang="en-US" dirty="0"/>
          </a:p>
        </p:txBody>
      </p:sp>
    </p:spTree>
    <p:extLst>
      <p:ext uri="{BB962C8B-B14F-4D97-AF65-F5344CB8AC3E}">
        <p14:creationId xmlns:p14="http://schemas.microsoft.com/office/powerpoint/2010/main" val="4028904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 our last story, one of our customers was feeling in the dark about her firm’s transition to UltraTax CS, despite multiple attempts by our onboarding team to reach her. </a:t>
            </a:r>
          </a:p>
          <a:p>
            <a:pPr marL="171450" indent="-171450">
              <a:buFontTx/>
              <a:buChar char="-"/>
            </a:pPr>
            <a:r>
              <a:rPr lang="en-US" dirty="0"/>
              <a:t>Our onboarding specialist set up a communication plan to change her perception that included bi-weekly check-in calls and tie-ins with their sales rep. </a:t>
            </a:r>
          </a:p>
          <a:p>
            <a:pPr marL="171450" indent="-171450">
              <a:buFontTx/>
              <a:buChar char="-"/>
            </a:pPr>
            <a:r>
              <a:rPr lang="en-US" dirty="0"/>
              <a:t>The process rebuilt the relationship and resulted in the customer signing up for a Partner Summit and additional training for her staff.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03FDD3-146F-A846-9B4B-E8300F35F5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94567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stories are a great reminder that to win in 2019, we need to: </a:t>
            </a:r>
          </a:p>
          <a:p>
            <a:pPr marL="228600" indent="-228600">
              <a:buAutoNum type="arabicPeriod"/>
            </a:pPr>
            <a:r>
              <a:rPr lang="en-US" dirty="0"/>
              <a:t>keep relentless focus on our customers  </a:t>
            </a:r>
          </a:p>
          <a:p>
            <a:pPr marL="228600" indent="-228600">
              <a:buAutoNum type="arabicPeriod"/>
            </a:pPr>
            <a:r>
              <a:rPr lang="en-US" dirty="0"/>
              <a:t>Be empowered to solve challenges with our new ways of working</a:t>
            </a:r>
          </a:p>
          <a:p>
            <a:pPr marL="228600" indent="-228600">
              <a:buAutoNum type="arabicPeriod"/>
            </a:pPr>
            <a:r>
              <a:rPr lang="en-US" dirty="0"/>
              <a:t>Let our OKRs be our guide</a:t>
            </a:r>
          </a:p>
          <a:p>
            <a:pPr marL="0" indent="0">
              <a:buNone/>
            </a:pPr>
            <a:endParaRPr lang="en-US" dirty="0"/>
          </a:p>
          <a:p>
            <a:pPr marL="0" indent="0">
              <a:buNone/>
            </a:pPr>
            <a:r>
              <a:rPr lang="en-US" dirty="0"/>
              <a:t>That said, we know there are still challenges in our new organization.</a:t>
            </a:r>
          </a:p>
          <a:p>
            <a:r>
              <a:rPr lang="en-US" dirty="0"/>
              <a:t>So… what can you expect from the organization to help you succeed in 2019?</a:t>
            </a:r>
          </a:p>
          <a:p>
            <a:r>
              <a:rPr lang="en-US" dirty="0"/>
              <a:t>Teams across TR are planning and implementing initiatives to set you up for success for the rest of the year. I’m going to share a few of those with you today… </a:t>
            </a:r>
          </a:p>
          <a:p>
            <a:r>
              <a:rPr lang="en-US" dirty="0"/>
              <a:t>Let’s start with HR…</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03FDD3-146F-A846-9B4B-E8300F35F5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4482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Arial" panose="020B0604020202020204" pitchFamily="34" charset="0"/>
                <a:ea typeface="+mn-ea"/>
                <a:cs typeface="+mn-cs"/>
              </a:rPr>
              <a:t>First of all, thank you for taking the OHI survey! Your feedback is very important to us as we work to build the culture we want within Thomson Reuters and Tax Professionals.</a:t>
            </a:r>
          </a:p>
          <a:p>
            <a:pPr lvl="0"/>
            <a:r>
              <a:rPr lang="en-US" sz="1200" kern="1200" dirty="0">
                <a:solidFill>
                  <a:schemeClr val="tx1"/>
                </a:solidFill>
                <a:effectLst/>
                <a:latin typeface="Arial" panose="020B0604020202020204" pitchFamily="34" charset="0"/>
                <a:ea typeface="+mn-ea"/>
                <a:cs typeface="+mn-cs"/>
              </a:rPr>
              <a:t>While this survey was only meant to capture a snapshot in time, it’s designed to help us understand where we can improve as an organization and as a team.</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We heard three key takeaways from your feedback:</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03FDD3-146F-A846-9B4B-E8300F35F5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0182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Arial" panose="020B0604020202020204" pitchFamily="34" charset="0"/>
                <a:ea typeface="+mn-ea"/>
                <a:cs typeface="+mn-cs"/>
              </a:rPr>
              <a:t>In the area of Talent Development / Coaching: you have asked for more development opportunities and better defined career paths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18</a:t>
            </a:fld>
            <a:endParaRPr lang="en-US" dirty="0"/>
          </a:p>
        </p:txBody>
      </p:sp>
    </p:spTree>
    <p:extLst>
      <p:ext uri="{BB962C8B-B14F-4D97-AF65-F5344CB8AC3E}">
        <p14:creationId xmlns:p14="http://schemas.microsoft.com/office/powerpoint/2010/main" val="3582466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Arial" panose="020B0604020202020204" pitchFamily="34" charset="0"/>
                <a:ea typeface="+mn-ea"/>
                <a:cs typeface="+mn-cs"/>
              </a:rPr>
              <a:t>In the area of Leadership: you need more clarity and accountability from us and help with making your work more meaningful</a:t>
            </a:r>
          </a:p>
        </p:txBody>
      </p:sp>
      <p:sp>
        <p:nvSpPr>
          <p:cNvPr id="4" name="Slide Number Placeholder 3"/>
          <p:cNvSpPr>
            <a:spLocks noGrp="1"/>
          </p:cNvSpPr>
          <p:nvPr>
            <p:ph type="sldNum" sz="quarter" idx="10"/>
          </p:nvPr>
        </p:nvSpPr>
        <p:spPr/>
        <p:txBody>
          <a:bodyPr/>
          <a:lstStyle/>
          <a:p>
            <a:fld id="{8503FDD3-146F-A846-9B4B-E8300F35F598}" type="slidenum">
              <a:rPr lang="en-US" smtClean="0"/>
              <a:pPr/>
              <a:t>19</a:t>
            </a:fld>
            <a:endParaRPr lang="en-US" dirty="0"/>
          </a:p>
        </p:txBody>
      </p:sp>
    </p:spTree>
    <p:extLst>
      <p:ext uri="{BB962C8B-B14F-4D97-AF65-F5344CB8AC3E}">
        <p14:creationId xmlns:p14="http://schemas.microsoft.com/office/powerpoint/2010/main" val="1708357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Arial" panose="020B0604020202020204" pitchFamily="34" charset="0"/>
                <a:ea typeface="+mn-ea"/>
                <a:cs typeface="+mn-cs"/>
              </a:rPr>
              <a:t>Finally, in the area of creative and entrepreneurial environment, you want more protection from the day-to-day and compounding priorities</a:t>
            </a:r>
          </a:p>
          <a:p>
            <a:pPr lvl="0"/>
            <a:r>
              <a:rPr lang="en-US" sz="1200" kern="1200" dirty="0">
                <a:solidFill>
                  <a:schemeClr val="tx1"/>
                </a:solidFill>
                <a:effectLst/>
                <a:latin typeface="Arial" panose="020B0604020202020204" pitchFamily="34" charset="0"/>
                <a:ea typeface="+mn-ea"/>
                <a:cs typeface="+mn-cs"/>
              </a:rPr>
              <a:t>We hear you, and in the spirit of agility, we’re immediately activating a team of representatives from the Tax Professionals team to develop ideas and implement initiatives to address your needs and move us forward in these areas.</a:t>
            </a:r>
          </a:p>
          <a:p>
            <a:pPr lvl="0"/>
            <a:r>
              <a:rPr lang="en-US" sz="1200" kern="1200" dirty="0">
                <a:solidFill>
                  <a:schemeClr val="tx1"/>
                </a:solidFill>
                <a:effectLst/>
                <a:latin typeface="Arial" panose="020B0604020202020204" pitchFamily="34" charset="0"/>
                <a:ea typeface="+mn-ea"/>
                <a:cs typeface="+mn-cs"/>
              </a:rPr>
              <a:t>You’ll hear more about these initiatives in the coming weeks; let your manager know if you want to get involved!</a:t>
            </a:r>
          </a:p>
        </p:txBody>
      </p:sp>
      <p:sp>
        <p:nvSpPr>
          <p:cNvPr id="4" name="Slide Number Placeholder 3"/>
          <p:cNvSpPr>
            <a:spLocks noGrp="1"/>
          </p:cNvSpPr>
          <p:nvPr>
            <p:ph type="sldNum" sz="quarter" idx="10"/>
          </p:nvPr>
        </p:nvSpPr>
        <p:spPr/>
        <p:txBody>
          <a:bodyPr/>
          <a:lstStyle/>
          <a:p>
            <a:fld id="{8503FDD3-146F-A846-9B4B-E8300F35F598}" type="slidenum">
              <a:rPr lang="en-US" smtClean="0"/>
              <a:pPr/>
              <a:t>20</a:t>
            </a:fld>
            <a:endParaRPr lang="en-US" dirty="0"/>
          </a:p>
        </p:txBody>
      </p:sp>
    </p:spTree>
    <p:extLst>
      <p:ext uri="{BB962C8B-B14F-4D97-AF65-F5344CB8AC3E}">
        <p14:creationId xmlns:p14="http://schemas.microsoft.com/office/powerpoint/2010/main" val="672357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Now let’s take a look at our product highlights for the year…</a:t>
            </a:r>
          </a:p>
        </p:txBody>
      </p:sp>
      <p:sp>
        <p:nvSpPr>
          <p:cNvPr id="4" name="Slide Number Placeholder 3"/>
          <p:cNvSpPr>
            <a:spLocks noGrp="1"/>
          </p:cNvSpPr>
          <p:nvPr>
            <p:ph type="sldNum" sz="quarter" idx="10"/>
          </p:nvPr>
        </p:nvSpPr>
        <p:spPr/>
        <p:txBody>
          <a:bodyPr/>
          <a:lstStyle/>
          <a:p>
            <a:fld id="{8503FDD3-146F-A846-9B4B-E8300F35F598}" type="slidenum">
              <a:rPr lang="en-US" smtClean="0"/>
              <a:pPr/>
              <a:t>21</a:t>
            </a:fld>
            <a:endParaRPr lang="en-US" dirty="0"/>
          </a:p>
        </p:txBody>
      </p:sp>
    </p:spTree>
    <p:extLst>
      <p:ext uri="{BB962C8B-B14F-4D97-AF65-F5344CB8AC3E}">
        <p14:creationId xmlns:p14="http://schemas.microsoft.com/office/powerpoint/2010/main" val="25314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Onvio</a:t>
            </a:r>
            <a:r>
              <a:rPr lang="en-US" dirty="0"/>
              <a:t> represents the future of our Tax Professionals business around the world.</a:t>
            </a:r>
          </a:p>
          <a:p>
            <a:endParaRPr lang="en-US" dirty="0"/>
          </a:p>
          <a:p>
            <a:r>
              <a:rPr lang="en-US" dirty="0"/>
              <a:t>This diagram represents a selection of some of the more significant new releases planned for </a:t>
            </a:r>
            <a:r>
              <a:rPr lang="en-US" dirty="0" err="1"/>
              <a:t>Onvio</a:t>
            </a:r>
            <a:r>
              <a:rPr lang="en-US" dirty="0"/>
              <a:t> throughout the world in 2019:</a:t>
            </a:r>
          </a:p>
          <a:p>
            <a:endParaRPr lang="en-US" dirty="0"/>
          </a:p>
          <a:p>
            <a:pPr marL="228600" indent="-228600">
              <a:buFont typeface="+mj-lt"/>
              <a:buAutoNum type="arabicPeriod"/>
            </a:pPr>
            <a:r>
              <a:rPr lang="en-US" dirty="0" err="1"/>
              <a:t>Onvio</a:t>
            </a:r>
            <a:r>
              <a:rPr lang="en-US" dirty="0"/>
              <a:t> Tax will see its first release in the US, both as a focused MVP in the first half of the year and as a full release in the latter half</a:t>
            </a:r>
          </a:p>
          <a:p>
            <a:pPr marL="228600" indent="-228600">
              <a:buFont typeface="+mj-lt"/>
              <a:buAutoNum type="arabicPeriod"/>
            </a:pPr>
            <a:endParaRPr lang="en-US" dirty="0"/>
          </a:p>
          <a:p>
            <a:pPr marL="228600" indent="-228600">
              <a:buFont typeface="+mj-lt"/>
              <a:buAutoNum type="arabicPeriod"/>
            </a:pPr>
            <a:r>
              <a:rPr lang="en-US" dirty="0" err="1"/>
              <a:t>Onvio</a:t>
            </a:r>
            <a:r>
              <a:rPr lang="en-US" dirty="0"/>
              <a:t> Tax will follow a similar release path in Australia throughout the course of the year, as well</a:t>
            </a:r>
          </a:p>
          <a:p>
            <a:pPr marL="228600" indent="-228600">
              <a:buFont typeface="+mj-lt"/>
              <a:buAutoNum type="arabicPeriod"/>
            </a:pPr>
            <a:endParaRPr lang="en-US" dirty="0"/>
          </a:p>
          <a:p>
            <a:pPr marL="228600" indent="-228600">
              <a:buFont typeface="+mj-lt"/>
              <a:buAutoNum type="arabicPeriod"/>
            </a:pPr>
            <a:r>
              <a:rPr lang="en-US" dirty="0"/>
              <a:t>In February, we launched our first </a:t>
            </a:r>
            <a:r>
              <a:rPr lang="en-US" dirty="0" err="1"/>
              <a:t>Onvio</a:t>
            </a:r>
            <a:r>
              <a:rPr lang="en-US" dirty="0"/>
              <a:t> application in Brazil, the </a:t>
            </a:r>
            <a:r>
              <a:rPr lang="en-US" dirty="0" err="1"/>
              <a:t>Onvio</a:t>
            </a:r>
            <a:r>
              <a:rPr lang="en-US" dirty="0"/>
              <a:t> Portal do Client</a:t>
            </a:r>
          </a:p>
          <a:p>
            <a:pPr marL="228600" indent="-228600">
              <a:buFont typeface="+mj-lt"/>
              <a:buAutoNum type="arabicPeriod"/>
            </a:pPr>
            <a:endParaRPr lang="en-US" dirty="0"/>
          </a:p>
          <a:p>
            <a:pPr marL="228600" indent="-228600">
              <a:buFont typeface="+mj-lt"/>
              <a:buAutoNum type="arabicPeriod"/>
            </a:pPr>
            <a:r>
              <a:rPr lang="en-US" dirty="0"/>
              <a:t>Staying ahead of compliance requirements,</a:t>
            </a:r>
          </a:p>
          <a:p>
            <a:pPr marL="228600" indent="-228600">
              <a:buFont typeface="+mj-lt"/>
              <a:buAutoNum type="arabicPeriod"/>
            </a:pPr>
            <a:endParaRPr lang="en-US" dirty="0"/>
          </a:p>
          <a:p>
            <a:pPr marL="685800" lvl="1" indent="-228600">
              <a:buFont typeface="+mj-lt"/>
              <a:buAutoNum type="arabicPeriod"/>
            </a:pPr>
            <a:r>
              <a:rPr lang="en-US" dirty="0" err="1"/>
              <a:t>Onvio</a:t>
            </a:r>
            <a:r>
              <a:rPr lang="en-US" dirty="0"/>
              <a:t> Investment Accounts will receive updates in the first half as a result of recent Tax Reform in Argentina, and</a:t>
            </a:r>
          </a:p>
          <a:p>
            <a:pPr marL="685800" lvl="1" indent="-228600">
              <a:buFont typeface="+mj-lt"/>
              <a:buAutoNum type="arabicPeriod"/>
            </a:pPr>
            <a:endParaRPr lang="en-US" dirty="0"/>
          </a:p>
          <a:p>
            <a:pPr marL="685800" lvl="1" indent="-228600">
              <a:buFont typeface="+mj-lt"/>
              <a:buAutoNum type="arabicPeriod"/>
            </a:pPr>
            <a:r>
              <a:rPr lang="en-US" dirty="0" err="1"/>
              <a:t>Onvio</a:t>
            </a:r>
            <a:r>
              <a:rPr lang="en-US" dirty="0"/>
              <a:t> VAT will see its first release in the UK in advance of the first VAT quarterly reporting deadline under the UK Government’s Making Tax Digital initiative</a:t>
            </a:r>
          </a:p>
          <a:p>
            <a:pPr marL="685800" lvl="1" indent="-228600">
              <a:buFont typeface="+mj-lt"/>
              <a:buAutoNum type="arabicPeriod"/>
            </a:pPr>
            <a:endParaRPr lang="en-US" dirty="0"/>
          </a:p>
          <a:p>
            <a:pPr marL="228600" lvl="0" indent="-228600">
              <a:buFont typeface="+mj-lt"/>
              <a:buAutoNum type="arabicPeriod"/>
            </a:pPr>
            <a:r>
              <a:rPr lang="en-US" dirty="0"/>
              <a:t>We will also be treading new ground with the release of an altogether new product, </a:t>
            </a:r>
            <a:r>
              <a:rPr lang="en-US" dirty="0" err="1"/>
              <a:t>Onvio</a:t>
            </a:r>
            <a:r>
              <a:rPr lang="en-US" dirty="0"/>
              <a:t> Advisory, as an MVP this Summer to complement our already successful Practice Forward consulting offering in the U.S.</a:t>
            </a:r>
          </a:p>
          <a:p>
            <a:pPr marL="228600" lvl="0" indent="-228600">
              <a:buFont typeface="+mj-lt"/>
              <a:buAutoNum type="arabicPeriod"/>
            </a:pPr>
            <a:endParaRPr lang="en-US" dirty="0"/>
          </a:p>
          <a:p>
            <a:pPr marL="228600" lvl="0" indent="-228600">
              <a:buFont typeface="+mj-lt"/>
              <a:buAutoNum type="arabicPeriod"/>
            </a:pPr>
            <a:r>
              <a:rPr lang="en-US" dirty="0"/>
              <a:t>We continue to work globally to digitally enable </a:t>
            </a:r>
            <a:r>
              <a:rPr lang="en-US" dirty="0" err="1"/>
              <a:t>Onvio</a:t>
            </a:r>
            <a:r>
              <a:rPr lang="en-US" dirty="0"/>
              <a:t> as part of our new customer acquisition strategy, and likewise we are optimizing the firm/client collaboration workflow in </a:t>
            </a:r>
            <a:r>
              <a:rPr lang="en-US" dirty="0" err="1"/>
              <a:t>Onvio</a:t>
            </a:r>
            <a:r>
              <a:rPr lang="en-US" dirty="0"/>
              <a:t> Firm Management, which will benefit </a:t>
            </a:r>
            <a:r>
              <a:rPr lang="en-US" dirty="0" err="1"/>
              <a:t>Onvio</a:t>
            </a:r>
            <a:r>
              <a:rPr lang="en-US" dirty="0"/>
              <a:t> users around the world</a:t>
            </a:r>
          </a:p>
        </p:txBody>
      </p:sp>
      <p:sp>
        <p:nvSpPr>
          <p:cNvPr id="4" name="Slide Number Placeholder 3"/>
          <p:cNvSpPr>
            <a:spLocks noGrp="1"/>
          </p:cNvSpPr>
          <p:nvPr>
            <p:ph type="sldNum" sz="quarter" idx="10"/>
          </p:nvPr>
        </p:nvSpPr>
        <p:spPr/>
        <p:txBody>
          <a:bodyPr/>
          <a:lstStyle/>
          <a:p>
            <a:fld id="{45E5306B-3181-40EC-AC03-437050869974}" type="slidenum">
              <a:rPr lang="en-US" smtClean="0"/>
              <a:t>22</a:t>
            </a:fld>
            <a:endParaRPr lang="en-US"/>
          </a:p>
        </p:txBody>
      </p:sp>
    </p:spTree>
    <p:extLst>
      <p:ext uri="{BB962C8B-B14F-4D97-AF65-F5344CB8AC3E}">
        <p14:creationId xmlns:p14="http://schemas.microsoft.com/office/powerpoint/2010/main" val="76897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Read a selection of one or more quotes, e.g. “A customer in ____ told us ____”</a:t>
            </a:r>
          </a:p>
          <a:p>
            <a:endParaRPr lang="en-US" b="0" dirty="0"/>
          </a:p>
          <a:p>
            <a:r>
              <a:rPr lang="en-US" b="0" dirty="0"/>
              <a:t>Consistently, around the world, our customers are discovering the way that </a:t>
            </a:r>
            <a:r>
              <a:rPr lang="en-US" b="0" dirty="0" err="1"/>
              <a:t>Onvio</a:t>
            </a:r>
            <a:r>
              <a:rPr lang="en-US" b="0" dirty="0"/>
              <a:t> can move their accounting firms forward – and it’s interesting to see the themes emerging across their feedback:</a:t>
            </a:r>
          </a:p>
          <a:p>
            <a:endParaRPr lang="en-US" b="0" dirty="0"/>
          </a:p>
          <a:p>
            <a:pPr marL="228600" indent="-228600">
              <a:buAutoNum type="arabicPeriod"/>
            </a:pPr>
            <a:r>
              <a:rPr lang="en-US" b="0" dirty="0"/>
              <a:t>Whether it’s an accountant in the UK, or CPAs in Ohio and New York, there’s a consistent theme emerging around how </a:t>
            </a:r>
            <a:r>
              <a:rPr lang="en-US" b="0" dirty="0" err="1"/>
              <a:t>Onvio</a:t>
            </a:r>
            <a:r>
              <a:rPr lang="en-US" b="0" dirty="0"/>
              <a:t> empowers accountants to collaborate more effectively with clients.</a:t>
            </a:r>
            <a:br>
              <a:rPr lang="en-US" b="0" dirty="0"/>
            </a:br>
            <a:endParaRPr lang="en-US" b="0" dirty="0"/>
          </a:p>
          <a:p>
            <a:pPr marL="228600" indent="-228600">
              <a:buAutoNum type="arabicPeriod"/>
            </a:pPr>
            <a:r>
              <a:rPr lang="en-US" b="0" dirty="0"/>
              <a:t>It’s also great to see customers recognizing one of our overarching themes in developing </a:t>
            </a:r>
            <a:r>
              <a:rPr lang="en-US" b="0" dirty="0" err="1"/>
              <a:t>Onvio</a:t>
            </a:r>
            <a:r>
              <a:rPr lang="en-US" b="0" dirty="0"/>
              <a:t>: simplicity of use, a theme which all of these quotes touch on in some way.</a:t>
            </a:r>
          </a:p>
          <a:p>
            <a:pPr marL="0" indent="0">
              <a:buNone/>
            </a:pPr>
            <a:endParaRPr lang="en-US" b="0" dirty="0"/>
          </a:p>
          <a:p>
            <a:pPr marL="0" indent="0">
              <a:buNone/>
            </a:pPr>
            <a:r>
              <a:rPr lang="en-US" b="0" dirty="0"/>
              <a:t>It’s now on us to work together to continue collecting and acting on customer feedback – building up a reference base in every jurisdiction where </a:t>
            </a:r>
            <a:r>
              <a:rPr lang="en-US" b="0" dirty="0" err="1"/>
              <a:t>Onvio</a:t>
            </a:r>
            <a:r>
              <a:rPr lang="en-US" b="0" dirty="0"/>
              <a:t> is sold will be critical to our efforts to accelerate new </a:t>
            </a:r>
            <a:r>
              <a:rPr lang="en-US" b="0" dirty="0" err="1"/>
              <a:t>Onvio</a:t>
            </a:r>
            <a:r>
              <a:rPr lang="en-US" b="0" dirty="0"/>
              <a:t> sales, both this year and in years to come.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45E5306B-3181-40EC-AC03-437050869974}" type="slidenum">
              <a:rPr lang="en-US" smtClean="0"/>
              <a:t>23</a:t>
            </a:fld>
            <a:endParaRPr lang="en-US"/>
          </a:p>
        </p:txBody>
      </p:sp>
    </p:spTree>
    <p:extLst>
      <p:ext uri="{BB962C8B-B14F-4D97-AF65-F5344CB8AC3E}">
        <p14:creationId xmlns:p14="http://schemas.microsoft.com/office/powerpoint/2010/main" val="2333164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6075" y="323850"/>
            <a:ext cx="6189663" cy="3482975"/>
          </a:xfrm>
        </p:spPr>
      </p:sp>
      <p:sp>
        <p:nvSpPr>
          <p:cNvPr id="3" name="Notes Placeholder 2"/>
          <p:cNvSpPr>
            <a:spLocks noGrp="1"/>
          </p:cNvSpPr>
          <p:nvPr>
            <p:ph type="body" idx="1"/>
          </p:nvPr>
        </p:nvSpPr>
        <p:spPr/>
        <p:txBody>
          <a:bodyPr/>
          <a:lstStyle/>
          <a:p>
            <a:pPr defTabSz="1620323">
              <a:defRPr/>
            </a:pPr>
            <a:r>
              <a:rPr lang="en-US" dirty="0"/>
              <a:t>The Audit profession will </a:t>
            </a:r>
            <a:r>
              <a:rPr lang="en-US" b="1" dirty="0"/>
              <a:t>transform</a:t>
            </a:r>
            <a:r>
              <a:rPr lang="en-US" dirty="0"/>
              <a:t> the way audit services are performed and delivered.  Our customers can rely on us to take them into this new world of </a:t>
            </a:r>
            <a:r>
              <a:rPr lang="en-US" b="1" dirty="0"/>
              <a:t>“continuous audit”</a:t>
            </a:r>
            <a:r>
              <a:rPr lang="en-US" dirty="0"/>
              <a:t>.  With the addition of </a:t>
            </a:r>
            <a:r>
              <a:rPr lang="en-US" b="0" dirty="0"/>
              <a:t>Audit Intelligence powered by </a:t>
            </a:r>
            <a:r>
              <a:rPr lang="en-US" b="0" dirty="0" err="1"/>
              <a:t>Inflo</a:t>
            </a:r>
            <a:r>
              <a:rPr lang="en-US" b="0" dirty="0"/>
              <a:t> </a:t>
            </a:r>
            <a:r>
              <a:rPr lang="en-US" dirty="0"/>
              <a:t>to our suite, </a:t>
            </a:r>
            <a:endParaRPr lang="en-GB" dirty="0"/>
          </a:p>
          <a:p>
            <a:pPr marL="303811" indent="-303811">
              <a:buFontTx/>
              <a:buChar char="-"/>
            </a:pPr>
            <a:endParaRPr lang="en-US" dirty="0"/>
          </a:p>
          <a:p>
            <a:pPr marL="303811" indent="-303811">
              <a:buFontTx/>
              <a:buChar char="-"/>
            </a:pPr>
            <a:r>
              <a:rPr lang="en-US" dirty="0"/>
              <a:t>data extraction capabilities which cover </a:t>
            </a:r>
            <a:r>
              <a:rPr lang="en-US" b="1" dirty="0"/>
              <a:t>100% of client accounting systems</a:t>
            </a:r>
            <a:r>
              <a:rPr lang="en-US" dirty="0"/>
              <a:t>.</a:t>
            </a:r>
          </a:p>
          <a:p>
            <a:pPr marL="303811" indent="-303811">
              <a:buFontTx/>
              <a:buChar char="-"/>
            </a:pPr>
            <a:r>
              <a:rPr lang="en-US" b="1" dirty="0"/>
              <a:t>To test entire populations</a:t>
            </a:r>
            <a:r>
              <a:rPr lang="en-US" dirty="0"/>
              <a:t> of data and better identify high-risk items – enhancing the quality of their audits and avoid risking their reputation.</a:t>
            </a:r>
          </a:p>
          <a:p>
            <a:pPr marL="303811" indent="-303811">
              <a:buFontTx/>
              <a:buChar char="-"/>
            </a:pPr>
            <a:r>
              <a:rPr lang="en-US" dirty="0"/>
              <a:t>they can not only perform the audit </a:t>
            </a:r>
            <a:r>
              <a:rPr lang="en-US" b="1" dirty="0"/>
              <a:t>a lot more efficiently</a:t>
            </a:r>
            <a:r>
              <a:rPr lang="en-US" dirty="0"/>
              <a:t>, but can also provide their customers with a much </a:t>
            </a:r>
            <a:r>
              <a:rPr lang="en-US" b="1" dirty="0"/>
              <a:t>better service.</a:t>
            </a:r>
            <a:endParaRPr lang="en-GB" b="1" dirty="0"/>
          </a:p>
        </p:txBody>
      </p:sp>
      <p:sp>
        <p:nvSpPr>
          <p:cNvPr id="4" name="Slide Number Placeholder 3"/>
          <p:cNvSpPr>
            <a:spLocks noGrp="1"/>
          </p:cNvSpPr>
          <p:nvPr>
            <p:ph type="sldNum" sz="quarter" idx="10"/>
          </p:nvPr>
        </p:nvSpPr>
        <p:spPr/>
        <p:txBody>
          <a:bodyPr/>
          <a:lstStyle/>
          <a:p>
            <a:fld id="{985828FC-B3A6-4444-8DBE-EA0348A4E527}" type="slidenum">
              <a:rPr lang="en-US" smtClean="0"/>
              <a:t>24</a:t>
            </a:fld>
            <a:endParaRPr lang="en-US"/>
          </a:p>
        </p:txBody>
      </p:sp>
    </p:spTree>
    <p:extLst>
      <p:ext uri="{BB962C8B-B14F-4D97-AF65-F5344CB8AC3E}">
        <p14:creationId xmlns:p14="http://schemas.microsoft.com/office/powerpoint/2010/main" val="2435047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look at our markets and the other vendors, we are in a unique position to disrupt tax research as we know it today.</a:t>
            </a:r>
          </a:p>
          <a:p>
            <a:endParaRPr lang="en-US" dirty="0"/>
          </a:p>
          <a:p>
            <a:r>
              <a:rPr lang="en-US" dirty="0"/>
              <a:t>We are the only company who has</a:t>
            </a:r>
          </a:p>
          <a:p>
            <a:endParaRPr lang="en-US" dirty="0"/>
          </a:p>
          <a:p>
            <a:pPr marL="228600" indent="-228600">
              <a:buAutoNum type="arabicPeriod"/>
            </a:pPr>
            <a:r>
              <a:rPr lang="en-US" dirty="0"/>
              <a:t>Deep domain expertise in the field of tax law and the practice of tax research,</a:t>
            </a:r>
          </a:p>
          <a:p>
            <a:pPr marL="228600" indent="-228600">
              <a:buAutoNum type="arabicPeriod"/>
            </a:pPr>
            <a:r>
              <a:rPr lang="en-US" dirty="0"/>
              <a:t>Huge volumes of data at our disposal, and</a:t>
            </a:r>
          </a:p>
          <a:p>
            <a:pPr marL="228600" indent="-228600">
              <a:buAutoNum type="arabicPeriod"/>
            </a:pPr>
            <a:r>
              <a:rPr lang="en-US" dirty="0"/>
              <a:t>A large group of highly qualified data scientists deeply familiar with AI and related technology.</a:t>
            </a:r>
          </a:p>
          <a:p>
            <a:pPr marL="228600" indent="-228600">
              <a:buAutoNum type="arabicPeriod"/>
            </a:pPr>
            <a:endParaRPr lang="en-US" dirty="0"/>
          </a:p>
          <a:p>
            <a:pPr marL="0" indent="0">
              <a:buNone/>
            </a:pPr>
            <a:r>
              <a:rPr lang="en-US" dirty="0"/>
              <a:t>As a result, we are gearing up to change the nature of tax research as we know it with a major upcoming Checkpoint release which incorporates AI capabilities into the research and discovery process.</a:t>
            </a:r>
          </a:p>
          <a:p>
            <a:pPr marL="0" indent="0">
              <a:buNone/>
            </a:pPr>
            <a:endParaRPr lang="en-US" dirty="0"/>
          </a:p>
          <a:p>
            <a:pPr marL="0" indent="0">
              <a:buNone/>
            </a:pPr>
            <a:r>
              <a:rPr lang="en-US" dirty="0"/>
              <a:t>Although we can’t share a lot of detail at this time as we want to catch our competitors by surprise as we take the market by storm, but if the success of Westlaw Edge is any indication, we anticipate that this release will have a very significant impact on the Checkpoint product line and brand.</a:t>
            </a:r>
          </a:p>
        </p:txBody>
      </p:sp>
      <p:sp>
        <p:nvSpPr>
          <p:cNvPr id="4" name="Slide Number Placeholder 3"/>
          <p:cNvSpPr>
            <a:spLocks noGrp="1"/>
          </p:cNvSpPr>
          <p:nvPr>
            <p:ph type="sldNum" sz="quarter" idx="10"/>
          </p:nvPr>
        </p:nvSpPr>
        <p:spPr/>
        <p:txBody>
          <a:bodyPr/>
          <a:lstStyle/>
          <a:p>
            <a:fld id="{33579F2F-431D-7545-B166-CAD74490FB1C}" type="slidenum">
              <a:rPr lang="en-US" smtClean="0"/>
              <a:t>25</a:t>
            </a:fld>
            <a:endParaRPr lang="en-US"/>
          </a:p>
        </p:txBody>
      </p:sp>
    </p:spTree>
    <p:extLst>
      <p:ext uri="{BB962C8B-B14F-4D97-AF65-F5344CB8AC3E}">
        <p14:creationId xmlns:p14="http://schemas.microsoft.com/office/powerpoint/2010/main" val="3900580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else is coming in 2019?</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Raise your hand if you’re heard of project LOTUS…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Now raise your hand if you know exactly what it is… </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26</a:t>
            </a:fld>
            <a:endParaRPr lang="en-US" dirty="0"/>
          </a:p>
        </p:txBody>
      </p:sp>
    </p:spTree>
    <p:extLst>
      <p:ext uri="{BB962C8B-B14F-4D97-AF65-F5344CB8AC3E}">
        <p14:creationId xmlns:p14="http://schemas.microsoft.com/office/powerpoint/2010/main" val="3046600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put it simply: Project LOTUS is an initiative meant to reimagine the entire Customer Experience Journey at TR, from generating a lead through to providing customer support. </a:t>
            </a:r>
          </a:p>
          <a:p>
            <a:r>
              <a:rPr lang="en-US" dirty="0"/>
              <a:t>LOTUS rollouts for Tax Professionals will be phased over a series of months, beginning in August 2019. </a:t>
            </a:r>
          </a:p>
          <a:p>
            <a:r>
              <a:rPr lang="en-US" dirty="0"/>
              <a:t>Keep an eye on the Tax Professionals page on the Hub for more details as the roll-out approaches.</a:t>
            </a:r>
          </a:p>
        </p:txBody>
      </p:sp>
      <p:sp>
        <p:nvSpPr>
          <p:cNvPr id="4" name="Slide Number Placeholder 3"/>
          <p:cNvSpPr>
            <a:spLocks noGrp="1"/>
          </p:cNvSpPr>
          <p:nvPr>
            <p:ph type="sldNum" sz="quarter" idx="10"/>
          </p:nvPr>
        </p:nvSpPr>
        <p:spPr/>
        <p:txBody>
          <a:bodyPr/>
          <a:lstStyle/>
          <a:p>
            <a:fld id="{8503FDD3-146F-A846-9B4B-E8300F35F598}" type="slidenum">
              <a:rPr lang="en-US" smtClean="0"/>
              <a:pPr/>
              <a:t>27</a:t>
            </a:fld>
            <a:endParaRPr lang="en-US" dirty="0"/>
          </a:p>
        </p:txBody>
      </p:sp>
    </p:spTree>
    <p:extLst>
      <p:ext uri="{BB962C8B-B14F-4D97-AF65-F5344CB8AC3E}">
        <p14:creationId xmlns:p14="http://schemas.microsoft.com/office/powerpoint/2010/main" val="1547392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We’ll also be connecting with customers on a grand scale during numerous events this year, including:</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err="1"/>
              <a:t>Digita</a:t>
            </a:r>
            <a:r>
              <a:rPr lang="en-US" dirty="0"/>
              <a:t> SYNERGY in May</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Partner Summit, with events from April through August;</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Government SYNERGY in September</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US SYNERGY in November, as well as other events across the globe.</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28</a:t>
            </a:fld>
            <a:endParaRPr lang="en-US" dirty="0"/>
          </a:p>
        </p:txBody>
      </p:sp>
    </p:spTree>
    <p:extLst>
      <p:ext uri="{BB962C8B-B14F-4D97-AF65-F5344CB8AC3E}">
        <p14:creationId xmlns:p14="http://schemas.microsoft.com/office/powerpoint/2010/main" val="3295953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expect to hear from me and the rest of the Tax Professionals leadership team on a regular basis to keep you up-to-date on our progress on the initiatives we shared with you today. </a:t>
            </a:r>
          </a:p>
          <a:p>
            <a:r>
              <a:rPr lang="en-US" dirty="0"/>
              <a:t>Here’s a look at our schedule of bi-monthly town halls/all hands meetings and tentative quarterly managers calls for the rest of the year. </a:t>
            </a:r>
          </a:p>
          <a:p>
            <a:r>
              <a:rPr lang="en-US" dirty="0"/>
              <a:t>Until we meet again, remember to:</a:t>
            </a:r>
          </a:p>
          <a:p>
            <a:pPr marL="228600" indent="-228600">
              <a:buAutoNum type="arabicPeriod"/>
            </a:pPr>
            <a:r>
              <a:rPr lang="en-US" dirty="0"/>
              <a:t>keep relentless focus on our customers  </a:t>
            </a:r>
          </a:p>
          <a:p>
            <a:pPr marL="228600" indent="-228600">
              <a:buAutoNum type="arabicPeriod"/>
            </a:pPr>
            <a:r>
              <a:rPr lang="en-US" dirty="0"/>
              <a:t>Own it! Be empowered to solve challenges with our new ways of working</a:t>
            </a:r>
          </a:p>
          <a:p>
            <a:pPr marL="228600" indent="-228600">
              <a:buAutoNum type="arabicPeriod"/>
            </a:pPr>
            <a:r>
              <a:rPr lang="en-US" dirty="0"/>
              <a:t>Let your OKRs be your guide</a:t>
            </a:r>
          </a:p>
          <a:p>
            <a:endParaRPr lang="en-US" dirty="0"/>
          </a:p>
          <a:p>
            <a:r>
              <a:rPr lang="en-US" dirty="0"/>
              <a:t>For now, I’d like to leave you with one more customer voice…</a:t>
            </a:r>
          </a:p>
        </p:txBody>
      </p:sp>
      <p:sp>
        <p:nvSpPr>
          <p:cNvPr id="4" name="Slide Number Placeholder 3"/>
          <p:cNvSpPr>
            <a:spLocks noGrp="1"/>
          </p:cNvSpPr>
          <p:nvPr>
            <p:ph type="sldNum" sz="quarter" idx="10"/>
          </p:nvPr>
        </p:nvSpPr>
        <p:spPr/>
        <p:txBody>
          <a:bodyPr/>
          <a:lstStyle/>
          <a:p>
            <a:fld id="{8503FDD3-146F-A846-9B4B-E8300F35F598}" type="slidenum">
              <a:rPr lang="en-US" smtClean="0"/>
              <a:pPr/>
              <a:t>29</a:t>
            </a:fld>
            <a:endParaRPr lang="en-US" dirty="0"/>
          </a:p>
        </p:txBody>
      </p:sp>
    </p:spTree>
    <p:extLst>
      <p:ext uri="{BB962C8B-B14F-4D97-AF65-F5344CB8AC3E}">
        <p14:creationId xmlns:p14="http://schemas.microsoft.com/office/powerpoint/2010/main" val="3969098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30</a:t>
            </a:fld>
            <a:endParaRPr lang="en-US" dirty="0"/>
          </a:p>
        </p:txBody>
      </p:sp>
    </p:spTree>
    <p:extLst>
      <p:ext uri="{BB962C8B-B14F-4D97-AF65-F5344CB8AC3E}">
        <p14:creationId xmlns:p14="http://schemas.microsoft.com/office/powerpoint/2010/main" val="38776550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32</a:t>
            </a:fld>
            <a:endParaRPr lang="en-US" dirty="0"/>
          </a:p>
        </p:txBody>
      </p:sp>
    </p:spTree>
    <p:extLst>
      <p:ext uri="{BB962C8B-B14F-4D97-AF65-F5344CB8AC3E}">
        <p14:creationId xmlns:p14="http://schemas.microsoft.com/office/powerpoint/2010/main" val="25395941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33</a:t>
            </a:fld>
            <a:endParaRPr lang="en-US" dirty="0"/>
          </a:p>
        </p:txBody>
      </p:sp>
    </p:spTree>
    <p:extLst>
      <p:ext uri="{BB962C8B-B14F-4D97-AF65-F5344CB8AC3E}">
        <p14:creationId xmlns:p14="http://schemas.microsoft.com/office/powerpoint/2010/main" val="2332728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34</a:t>
            </a:fld>
            <a:endParaRPr lang="en-US" dirty="0"/>
          </a:p>
        </p:txBody>
      </p:sp>
    </p:spTree>
    <p:extLst>
      <p:ext uri="{BB962C8B-B14F-4D97-AF65-F5344CB8AC3E}">
        <p14:creationId xmlns:p14="http://schemas.microsoft.com/office/powerpoint/2010/main" val="3444266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35</a:t>
            </a:fld>
            <a:endParaRPr lang="en-US" dirty="0"/>
          </a:p>
        </p:txBody>
      </p:sp>
    </p:spTree>
    <p:extLst>
      <p:ext uri="{BB962C8B-B14F-4D97-AF65-F5344CB8AC3E}">
        <p14:creationId xmlns:p14="http://schemas.microsoft.com/office/powerpoint/2010/main" val="30854637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36</a:t>
            </a:fld>
            <a:endParaRPr lang="en-US" dirty="0"/>
          </a:p>
        </p:txBody>
      </p:sp>
    </p:spTree>
    <p:extLst>
      <p:ext uri="{BB962C8B-B14F-4D97-AF65-F5344CB8AC3E}">
        <p14:creationId xmlns:p14="http://schemas.microsoft.com/office/powerpoint/2010/main" val="3916220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Great to be with you today – we’re kicking off the first stop on the Tax Professionals 2019 Roadshow with you today!</a:t>
            </a:r>
          </a:p>
          <a:p>
            <a:r>
              <a:rPr lang="en-US" sz="1400" dirty="0"/>
              <a:t>Why are we here? </a:t>
            </a:r>
          </a:p>
          <a:p>
            <a:pPr lvl="1"/>
            <a:r>
              <a:rPr lang="en-US" sz="1050" dirty="0"/>
              <a:t>In addition to our regular cadence of all-hands calls and town halls (which I’ll tell you about later), the Tax Professionals leadership team is making an effort this spring to see as many of our Tax Professionals team as we can in-person.</a:t>
            </a:r>
          </a:p>
          <a:p>
            <a:pPr lvl="1"/>
            <a:r>
              <a:rPr lang="en-US" sz="1050" dirty="0"/>
              <a:t>Today, we’ll talk about our customers and the challenges they’re facing</a:t>
            </a:r>
          </a:p>
          <a:p>
            <a:pPr lvl="1"/>
            <a:r>
              <a:rPr lang="en-US" sz="1050" dirty="0"/>
              <a:t>Then I’ll share some of the amazing ways that our teams are responding to our customers’ needs, by covering: </a:t>
            </a:r>
          </a:p>
          <a:p>
            <a:pPr marL="628650" lvl="1" indent="-171450">
              <a:buFontTx/>
              <a:buChar char="-"/>
            </a:pPr>
            <a:r>
              <a:rPr lang="en-US" sz="900" dirty="0"/>
              <a:t>YTD key stats from this tax season</a:t>
            </a:r>
          </a:p>
          <a:p>
            <a:pPr marL="628650" lvl="1" indent="-171450">
              <a:buFontTx/>
              <a:buChar char="-"/>
            </a:pPr>
            <a:r>
              <a:rPr lang="en-US" sz="900" dirty="0"/>
              <a:t>Customer feedback</a:t>
            </a:r>
          </a:p>
          <a:p>
            <a:pPr marL="628650" lvl="1" indent="-171450">
              <a:buFontTx/>
              <a:buChar char="-"/>
            </a:pPr>
            <a:r>
              <a:rPr lang="en-US" sz="900" dirty="0"/>
              <a:t>Front-line success stories that illustrate our New Ways of Working</a:t>
            </a:r>
          </a:p>
          <a:p>
            <a:pPr marL="457200" lvl="1" indent="0">
              <a:buFontTx/>
              <a:buNone/>
            </a:pPr>
            <a:r>
              <a:rPr lang="en-US" sz="900" dirty="0"/>
              <a:t>Then we’ll close by sharing some of the initiatives underway across the organization to help you win in 2019.</a:t>
            </a:r>
          </a:p>
          <a:p>
            <a:endParaRPr lang="en-US" dirty="0"/>
          </a:p>
        </p:txBody>
      </p:sp>
      <p:sp>
        <p:nvSpPr>
          <p:cNvPr id="4" name="Slide Number Placeholder 3"/>
          <p:cNvSpPr>
            <a:spLocks noGrp="1"/>
          </p:cNvSpPr>
          <p:nvPr>
            <p:ph type="sldNum" sz="quarter" idx="10"/>
          </p:nvPr>
        </p:nvSpPr>
        <p:spPr/>
        <p:txBody>
          <a:bodyPr/>
          <a:lstStyle/>
          <a:p>
            <a:fld id="{8503FDD3-146F-A846-9B4B-E8300F35F598}" type="slidenum">
              <a:rPr lang="en-US" smtClean="0"/>
              <a:pPr/>
              <a:t>37</a:t>
            </a:fld>
            <a:endParaRPr lang="en-US" dirty="0"/>
          </a:p>
        </p:txBody>
      </p:sp>
    </p:spTree>
    <p:extLst>
      <p:ext uri="{BB962C8B-B14F-4D97-AF65-F5344CB8AC3E}">
        <p14:creationId xmlns:p14="http://schemas.microsoft.com/office/powerpoint/2010/main" val="4194692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No Picture">
    <p:spTree>
      <p:nvGrpSpPr>
        <p:cNvPr id="1" name=""/>
        <p:cNvGrpSpPr/>
        <p:nvPr/>
      </p:nvGrpSpPr>
      <p:grpSpPr>
        <a:xfrm>
          <a:off x="0" y="0"/>
          <a:ext cx="0" cy="0"/>
          <a:chOff x="0" y="0"/>
          <a:chExt cx="0" cy="0"/>
        </a:xfrm>
      </p:grpSpPr>
      <p:sp>
        <p:nvSpPr>
          <p:cNvPr id="4" name="Rectangle 3"/>
          <p:cNvSpPr/>
          <p:nvPr userDrawn="1"/>
        </p:nvSpPr>
        <p:spPr>
          <a:xfrm>
            <a:off x="0" y="-9832"/>
            <a:ext cx="12188825" cy="589214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49438" y="6200376"/>
            <a:ext cx="5450321" cy="484572"/>
          </a:xfrm>
          <a:prstGeom prst="rect">
            <a:avLst/>
          </a:prstGeom>
        </p:spPr>
      </p:pic>
      <p:sp>
        <p:nvSpPr>
          <p:cNvPr id="2" name="Title 1"/>
          <p:cNvSpPr>
            <a:spLocks noGrp="1"/>
          </p:cNvSpPr>
          <p:nvPr>
            <p:ph type="ctrTitle"/>
          </p:nvPr>
        </p:nvSpPr>
        <p:spPr>
          <a:xfrm>
            <a:off x="373063" y="252621"/>
            <a:ext cx="10291761" cy="1221022"/>
          </a:xfrm>
        </p:spPr>
        <p:txBody>
          <a:bodyPr>
            <a:noAutofit/>
          </a:bodyPr>
          <a:lstStyle>
            <a:lvl1pPr>
              <a:lnSpc>
                <a:spcPct val="100000"/>
              </a:lnSpc>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73063" y="1748584"/>
            <a:ext cx="10291762" cy="1752600"/>
          </a:xfrm>
        </p:spPr>
        <p:txBody>
          <a:bodyPr>
            <a:noAutofit/>
          </a:bodyPr>
          <a:lstStyle>
            <a:lvl1pPr marL="0" indent="0" algn="l">
              <a:spcAft>
                <a:spcPts val="0"/>
              </a:spcAft>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9528625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1a Ink-Savin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49438" y="6200376"/>
            <a:ext cx="5450321" cy="484572"/>
          </a:xfrm>
          <a:prstGeom prst="rect">
            <a:avLst/>
          </a:prstGeom>
        </p:spPr>
      </p:pic>
      <p:sp>
        <p:nvSpPr>
          <p:cNvPr id="2" name="Title 1"/>
          <p:cNvSpPr>
            <a:spLocks noGrp="1"/>
          </p:cNvSpPr>
          <p:nvPr>
            <p:ph type="ctrTitle"/>
          </p:nvPr>
        </p:nvSpPr>
        <p:spPr>
          <a:xfrm>
            <a:off x="373064" y="252621"/>
            <a:ext cx="10291762" cy="1221022"/>
          </a:xfrm>
        </p:spPr>
        <p:txBody>
          <a:bodyPr>
            <a:noAutofit/>
          </a:bodyPr>
          <a:lstStyle>
            <a:lvl1pPr>
              <a:lnSpc>
                <a:spcPct val="100000"/>
              </a:lnSpc>
              <a:defRPr sz="360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373063" y="1748584"/>
            <a:ext cx="10291762" cy="1752600"/>
          </a:xfrm>
        </p:spPr>
        <p:txBody>
          <a:bodyPr>
            <a:noAutofit/>
          </a:bodyPr>
          <a:lstStyle>
            <a:lvl1pPr marL="0" indent="0" algn="l">
              <a:spcAft>
                <a:spcPts val="0"/>
              </a:spcAft>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629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Horizontal">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49438" y="6200376"/>
            <a:ext cx="5450321" cy="484572"/>
          </a:xfrm>
          <a:prstGeom prst="rect">
            <a:avLst/>
          </a:prstGeom>
        </p:spPr>
      </p:pic>
      <p:sp>
        <p:nvSpPr>
          <p:cNvPr id="6" name="Picture Placeholder 5"/>
          <p:cNvSpPr>
            <a:spLocks noGrp="1"/>
          </p:cNvSpPr>
          <p:nvPr>
            <p:ph type="pic" sz="quarter" idx="10" hasCustomPrompt="1"/>
          </p:nvPr>
        </p:nvSpPr>
        <p:spPr>
          <a:xfrm>
            <a:off x="0" y="0"/>
            <a:ext cx="12188825" cy="3651250"/>
          </a:xfrm>
          <a:solidFill>
            <a:schemeClr val="bg2"/>
          </a:solidFill>
        </p:spPr>
        <p:txBody>
          <a:bodyPr/>
          <a:lstStyle>
            <a:lvl1pPr>
              <a:defRPr baseline="0">
                <a:solidFill>
                  <a:schemeClr val="accent4"/>
                </a:solidFill>
              </a:defRPr>
            </a:lvl1pPr>
          </a:lstStyle>
          <a:p>
            <a:r>
              <a:rPr lang="en-US" dirty="0"/>
              <a:t>Picture here. Place photo credit on top of picture.</a:t>
            </a:r>
          </a:p>
        </p:txBody>
      </p:sp>
      <p:sp>
        <p:nvSpPr>
          <p:cNvPr id="2" name="Title 1"/>
          <p:cNvSpPr>
            <a:spLocks noGrp="1"/>
          </p:cNvSpPr>
          <p:nvPr>
            <p:ph type="ctrTitle" hasCustomPrompt="1"/>
          </p:nvPr>
        </p:nvSpPr>
        <p:spPr>
          <a:xfrm>
            <a:off x="373064" y="3874000"/>
            <a:ext cx="10291762" cy="1221022"/>
          </a:xfrm>
        </p:spPr>
        <p:txBody>
          <a:bodyPr>
            <a:noAutofit/>
          </a:bodyPr>
          <a:lstStyle>
            <a:lvl1pPr>
              <a:lnSpc>
                <a:spcPct val="100000"/>
              </a:lnSpc>
              <a:defRPr sz="36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373063" y="5253540"/>
            <a:ext cx="5553775" cy="1007560"/>
          </a:xfrm>
        </p:spPr>
        <p:txBody>
          <a:bodyPr>
            <a:noAutofit/>
          </a:bodyPr>
          <a:lstStyle>
            <a:lvl1pPr marL="0" indent="0" algn="l">
              <a:spcAft>
                <a:spcPts val="0"/>
              </a:spcAft>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29819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3 Vertic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49438" y="6200376"/>
            <a:ext cx="5450321" cy="484572"/>
          </a:xfrm>
          <a:prstGeom prst="rect">
            <a:avLst/>
          </a:prstGeom>
        </p:spPr>
      </p:pic>
      <p:sp>
        <p:nvSpPr>
          <p:cNvPr id="6" name="Picture Placeholder 5"/>
          <p:cNvSpPr>
            <a:spLocks noGrp="1"/>
          </p:cNvSpPr>
          <p:nvPr>
            <p:ph type="pic" sz="quarter" idx="10" hasCustomPrompt="1"/>
          </p:nvPr>
        </p:nvSpPr>
        <p:spPr>
          <a:xfrm>
            <a:off x="1" y="0"/>
            <a:ext cx="6094412" cy="6858000"/>
          </a:xfrm>
          <a:solidFill>
            <a:schemeClr val="bg2"/>
          </a:solidFill>
        </p:spPr>
        <p:txBody>
          <a:bodyPr anchor="ctr"/>
          <a:lstStyle>
            <a:lvl1pPr algn="ctr">
              <a:defRPr baseline="0">
                <a:solidFill>
                  <a:schemeClr val="accent4"/>
                </a:solidFill>
              </a:defRPr>
            </a:lvl1pPr>
          </a:lstStyle>
          <a:p>
            <a:r>
              <a:rPr lang="en-US" dirty="0"/>
              <a:t>Picture here. Place photo credit </a:t>
            </a:r>
            <a:br>
              <a:rPr lang="en-US" dirty="0"/>
            </a:br>
            <a:r>
              <a:rPr lang="en-US" dirty="0"/>
              <a:t>on top of picture.</a:t>
            </a:r>
            <a:br>
              <a:rPr lang="en-US" dirty="0"/>
            </a:br>
            <a:br>
              <a:rPr lang="en-US" dirty="0"/>
            </a:br>
            <a:br>
              <a:rPr lang="en-US" dirty="0"/>
            </a:br>
            <a:br>
              <a:rPr lang="en-US" dirty="0"/>
            </a:br>
            <a:br>
              <a:rPr lang="en-US" dirty="0"/>
            </a:br>
            <a:endParaRPr lang="en-US" dirty="0"/>
          </a:p>
        </p:txBody>
      </p:sp>
      <p:sp>
        <p:nvSpPr>
          <p:cNvPr id="2" name="Title 1"/>
          <p:cNvSpPr>
            <a:spLocks noGrp="1"/>
          </p:cNvSpPr>
          <p:nvPr>
            <p:ph type="ctrTitle"/>
          </p:nvPr>
        </p:nvSpPr>
        <p:spPr>
          <a:xfrm>
            <a:off x="6465886" y="250824"/>
            <a:ext cx="5353052" cy="1743075"/>
          </a:xfrm>
        </p:spPr>
        <p:txBody>
          <a:bodyPr>
            <a:noAutofit/>
          </a:bodyPr>
          <a:lstStyle>
            <a:lvl1pPr>
              <a:lnSpc>
                <a:spcPct val="100000"/>
              </a:lnSpc>
              <a:defRPr sz="3600"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465887" y="2243640"/>
            <a:ext cx="5353052" cy="1007560"/>
          </a:xfrm>
        </p:spPr>
        <p:txBody>
          <a:bodyPr>
            <a:noAutofit/>
          </a:bodyPr>
          <a:lstStyle>
            <a:lvl1pPr marL="0" indent="0" algn="l">
              <a:spcAft>
                <a:spcPts val="0"/>
              </a:spcAft>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821969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73064" y="288088"/>
            <a:ext cx="10291762" cy="428678"/>
          </a:xfrm>
          <a:ln>
            <a:noFill/>
          </a:ln>
        </p:spPr>
        <p:txBody>
          <a:bodyPr/>
          <a:lstStyle/>
          <a:p>
            <a:r>
              <a:rPr lang="en-US" dirty="0"/>
              <a:t>Click to edit Master title style</a:t>
            </a:r>
          </a:p>
        </p:txBody>
      </p:sp>
      <p:sp>
        <p:nvSpPr>
          <p:cNvPr id="3" name="Content Placeholder 2"/>
          <p:cNvSpPr>
            <a:spLocks noGrp="1"/>
          </p:cNvSpPr>
          <p:nvPr>
            <p:ph idx="1"/>
          </p:nvPr>
        </p:nvSpPr>
        <p:spPr>
          <a:xfrm>
            <a:off x="373064" y="1054849"/>
            <a:ext cx="10291762" cy="5212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0544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73064" y="288088"/>
            <a:ext cx="10291762" cy="428678"/>
          </a:xfrm>
        </p:spPr>
        <p:txBody>
          <a:bodyPr/>
          <a:lstStyle/>
          <a:p>
            <a:r>
              <a:rPr lang="en-US"/>
              <a:t>Click to edit Master title style</a:t>
            </a:r>
            <a:endParaRPr lang="en-US" dirty="0"/>
          </a:p>
        </p:txBody>
      </p:sp>
      <p:sp>
        <p:nvSpPr>
          <p:cNvPr id="8" name="Text Placeholder 7"/>
          <p:cNvSpPr>
            <a:spLocks noGrp="1"/>
          </p:cNvSpPr>
          <p:nvPr>
            <p:ph type="body" sz="quarter" idx="13"/>
          </p:nvPr>
        </p:nvSpPr>
        <p:spPr>
          <a:xfrm>
            <a:off x="371476" y="723900"/>
            <a:ext cx="10293350" cy="266700"/>
          </a:xfrm>
        </p:spPr>
        <p:txBody>
          <a:bodyPr>
            <a:noAutofit/>
          </a:bodyPr>
          <a:lstStyle>
            <a:lvl1pPr marL="0">
              <a:spcAft>
                <a:spcPts val="0"/>
              </a:spcAft>
              <a:buFontTx/>
              <a:buNone/>
              <a:defRPr sz="1600">
                <a:solidFill>
                  <a:schemeClr val="accent6"/>
                </a:solidFill>
              </a:defRPr>
            </a:lvl1pPr>
            <a:lvl2pPr marL="0" indent="0">
              <a:spcAft>
                <a:spcPts val="0"/>
              </a:spcAft>
              <a:buFontTx/>
              <a:buNone/>
              <a:defRPr sz="1600">
                <a:solidFill>
                  <a:schemeClr val="accent6"/>
                </a:solidFill>
              </a:defRPr>
            </a:lvl2pPr>
            <a:lvl3pPr marL="0" indent="0">
              <a:spcAft>
                <a:spcPts val="0"/>
              </a:spcAft>
              <a:buFontTx/>
              <a:buNone/>
              <a:defRPr sz="1600">
                <a:solidFill>
                  <a:schemeClr val="accent6"/>
                </a:solidFill>
              </a:defRPr>
            </a:lvl3pPr>
            <a:lvl4pPr marL="0" indent="0">
              <a:spcAft>
                <a:spcPts val="0"/>
              </a:spcAft>
              <a:buFontTx/>
              <a:buNone/>
              <a:defRPr sz="1600">
                <a:solidFill>
                  <a:schemeClr val="accent6"/>
                </a:solidFill>
              </a:defRPr>
            </a:lvl4pPr>
            <a:lvl5pPr marL="0" indent="0">
              <a:spcAft>
                <a:spcPts val="0"/>
              </a:spcAft>
              <a:buFontTx/>
              <a:buNone/>
              <a:defRPr sz="1600">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373064" y="1397000"/>
            <a:ext cx="10291762" cy="48705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0193442"/>
      </p:ext>
    </p:extLst>
  </p:cSld>
  <p:clrMapOvr>
    <a:masterClrMapping/>
  </p:clrMapOvr>
  <p:extLst>
    <p:ext uri="{DCECCB84-F9BA-43D5-87BE-67443E8EF086}">
      <p15:sldGuideLst xmlns:p15="http://schemas.microsoft.com/office/powerpoint/2012/main">
        <p15:guide id="1" orient="horz" pos="924" userDrawn="1">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73064" y="288088"/>
            <a:ext cx="10291762" cy="428678"/>
          </a:xfrm>
        </p:spPr>
        <p:txBody>
          <a:bodyPr/>
          <a:lstStyle/>
          <a:p>
            <a:r>
              <a:rPr lang="en-US"/>
              <a:t>Click to edit Master title style</a:t>
            </a:r>
            <a:endParaRPr lang="en-US" dirty="0"/>
          </a:p>
        </p:txBody>
      </p:sp>
      <p:sp>
        <p:nvSpPr>
          <p:cNvPr id="3" name="Content Placeholder 2"/>
          <p:cNvSpPr>
            <a:spLocks noGrp="1"/>
          </p:cNvSpPr>
          <p:nvPr>
            <p:ph idx="1"/>
          </p:nvPr>
        </p:nvSpPr>
        <p:spPr>
          <a:xfrm>
            <a:off x="373064" y="1054849"/>
            <a:ext cx="10291762" cy="5212080"/>
          </a:xfrm>
        </p:spPr>
        <p:txBody>
          <a:bodyPr/>
          <a:lstStyle>
            <a:lvl1pPr marL="914400" indent="-914400">
              <a:spcAft>
                <a:spcPts val="800"/>
              </a:spcAft>
              <a:tabLst>
                <a:tab pos="914400" algn="l"/>
              </a:tabLst>
              <a:defRPr sz="2000"/>
            </a:lvl1pPr>
            <a:lvl2pPr marL="1141413" indent="-227013">
              <a:buFont typeface="Lucida Grande"/>
              <a:buChar char="–"/>
              <a:defRPr sz="1800"/>
            </a:lvl2pPr>
            <a:lvl3pPr marL="1366838" indent="-225425">
              <a:buFont typeface="Arial"/>
              <a:buChar char="•"/>
              <a:defRPr sz="1600"/>
            </a:lvl3pPr>
            <a:lvl4pPr marL="1600200" indent="-228600">
              <a:buFont typeface="Lucida Grande"/>
              <a:buChar char="–"/>
              <a:defRPr sz="1400"/>
            </a:lvl4pPr>
            <a:lvl5pPr marL="1828800" indent="-225425">
              <a:buFont typeface="Arial"/>
              <a:buChar cha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8386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1">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18656" y="6440585"/>
            <a:ext cx="1653699" cy="317013"/>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Tax Professionals 2019 Roadshow</a:t>
            </a:r>
          </a:p>
        </p:txBody>
      </p:sp>
      <p:sp>
        <p:nvSpPr>
          <p:cNvPr id="2" name="Title 1"/>
          <p:cNvSpPr>
            <a:spLocks noGrp="1"/>
          </p:cNvSpPr>
          <p:nvPr>
            <p:ph type="title"/>
          </p:nvPr>
        </p:nvSpPr>
        <p:spPr>
          <a:xfrm>
            <a:off x="369888" y="1833345"/>
            <a:ext cx="10293350" cy="1692275"/>
          </a:xfrm>
        </p:spPr>
        <p:txBody>
          <a:bodyPr anchor="t">
            <a:noAutofit/>
          </a:bodyPr>
          <a:lstStyle>
            <a:lvl1pPr algn="l">
              <a:defRPr sz="3600" b="0" i="0" cap="none">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05835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3" userDrawn="1">
          <p15:clr>
            <a:srgbClr val="C35E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1a Ink-Saving">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Tax Professionals 2019 Roadshow</a:t>
            </a:r>
          </a:p>
        </p:txBody>
      </p:sp>
      <p:sp>
        <p:nvSpPr>
          <p:cNvPr id="2" name="Title 1"/>
          <p:cNvSpPr>
            <a:spLocks noGrp="1"/>
          </p:cNvSpPr>
          <p:nvPr>
            <p:ph type="title"/>
          </p:nvPr>
        </p:nvSpPr>
        <p:spPr>
          <a:xfrm>
            <a:off x="371476" y="1828800"/>
            <a:ext cx="10293350" cy="1692275"/>
          </a:xfrm>
        </p:spPr>
        <p:txBody>
          <a:bodyPr anchor="t">
            <a:noAutofit/>
          </a:bodyPr>
          <a:lstStyle>
            <a:lvl1pPr algn="l">
              <a:defRPr sz="3600" b="0" i="0" cap="none">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8059948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1" userDrawn="1">
          <p15:clr>
            <a:srgbClr val="C35E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2">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18656" y="6440585"/>
            <a:ext cx="1653699" cy="317013"/>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Tax Professionals 2019 Roadshow</a:t>
            </a:r>
          </a:p>
        </p:txBody>
      </p:sp>
      <p:sp>
        <p:nvSpPr>
          <p:cNvPr id="2" name="Title 1"/>
          <p:cNvSpPr>
            <a:spLocks noGrp="1"/>
          </p:cNvSpPr>
          <p:nvPr>
            <p:ph type="title"/>
          </p:nvPr>
        </p:nvSpPr>
        <p:spPr>
          <a:xfrm>
            <a:off x="371476" y="1829101"/>
            <a:ext cx="10293350" cy="1692275"/>
          </a:xfrm>
        </p:spPr>
        <p:txBody>
          <a:bodyPr anchor="t">
            <a:noAutofit/>
          </a:bodyPr>
          <a:lstStyle>
            <a:lvl1pPr algn="l">
              <a:defRPr sz="3600" b="0" i="0" cap="none">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459881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1" userDrawn="1">
          <p15:clr>
            <a:srgbClr val="C35E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3">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023870" y="0"/>
            <a:ext cx="10164955" cy="6065978"/>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18656" y="6440585"/>
            <a:ext cx="1653699" cy="317013"/>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Tax Professionals 2019 Roadshow</a:t>
            </a:r>
          </a:p>
        </p:txBody>
      </p:sp>
      <p:sp>
        <p:nvSpPr>
          <p:cNvPr id="2" name="Title 1"/>
          <p:cNvSpPr>
            <a:spLocks noGrp="1"/>
          </p:cNvSpPr>
          <p:nvPr>
            <p:ph type="title"/>
          </p:nvPr>
        </p:nvSpPr>
        <p:spPr>
          <a:xfrm>
            <a:off x="371476" y="1829100"/>
            <a:ext cx="9140435" cy="2286000"/>
          </a:xfrm>
        </p:spPr>
        <p:txBody>
          <a:bodyPr anchor="t">
            <a:noAutofit/>
          </a:bodyPr>
          <a:lstStyle>
            <a:lvl1pPr algn="l">
              <a:defRPr sz="3600" b="0" i="0" cap="none">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9785159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1" userDrawn="1">
          <p15:clr>
            <a:srgbClr val="C35E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4">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lum bright="5000"/>
          </a:blip>
          <a:stretch>
            <a:fillRect/>
          </a:stretch>
        </p:blipFill>
        <p:spPr>
          <a:xfrm>
            <a:off x="2023870" y="0"/>
            <a:ext cx="10164955" cy="6065978"/>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18656" y="6440585"/>
            <a:ext cx="1653699" cy="317013"/>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Tax Professionals 2019 Roadshow</a:t>
            </a:r>
          </a:p>
        </p:txBody>
      </p:sp>
      <p:sp>
        <p:nvSpPr>
          <p:cNvPr id="2" name="Title 1"/>
          <p:cNvSpPr>
            <a:spLocks noGrp="1"/>
          </p:cNvSpPr>
          <p:nvPr>
            <p:ph type="title"/>
          </p:nvPr>
        </p:nvSpPr>
        <p:spPr>
          <a:xfrm>
            <a:off x="371476" y="1829100"/>
            <a:ext cx="9140436" cy="2286000"/>
          </a:xfrm>
        </p:spPr>
        <p:txBody>
          <a:bodyPr anchor="t">
            <a:noAutofit/>
          </a:bodyPr>
          <a:lstStyle>
            <a:lvl1pPr algn="l">
              <a:defRPr sz="3600" b="0" i="0" cap="none">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857859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221" userDrawn="1">
          <p15:clr>
            <a:srgbClr val="C35E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2-Col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3063" y="1054849"/>
            <a:ext cx="5481637" cy="5212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6337301" y="1054849"/>
            <a:ext cx="5481637" cy="5212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32888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Col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7"/>
          <p:cNvSpPr>
            <a:spLocks noGrp="1"/>
          </p:cNvSpPr>
          <p:nvPr>
            <p:ph type="body" sz="quarter" idx="13"/>
          </p:nvPr>
        </p:nvSpPr>
        <p:spPr>
          <a:xfrm>
            <a:off x="371475" y="723900"/>
            <a:ext cx="11447463" cy="266700"/>
          </a:xfrm>
        </p:spPr>
        <p:txBody>
          <a:bodyPr>
            <a:noAutofit/>
          </a:bodyPr>
          <a:lstStyle>
            <a:lvl1pPr marL="0">
              <a:spcAft>
                <a:spcPts val="0"/>
              </a:spcAft>
              <a:buFontTx/>
              <a:buNone/>
              <a:defRPr sz="1600">
                <a:solidFill>
                  <a:schemeClr val="accent6"/>
                </a:solidFill>
              </a:defRPr>
            </a:lvl1pPr>
            <a:lvl2pPr marL="0" indent="0">
              <a:spcAft>
                <a:spcPts val="0"/>
              </a:spcAft>
              <a:buFontTx/>
              <a:buNone/>
              <a:defRPr sz="1600">
                <a:solidFill>
                  <a:schemeClr val="accent6"/>
                </a:solidFill>
              </a:defRPr>
            </a:lvl2pPr>
            <a:lvl3pPr marL="0" indent="0">
              <a:spcAft>
                <a:spcPts val="0"/>
              </a:spcAft>
              <a:buFontTx/>
              <a:buNone/>
              <a:defRPr sz="1600">
                <a:solidFill>
                  <a:schemeClr val="accent6"/>
                </a:solidFill>
              </a:defRPr>
            </a:lvl3pPr>
            <a:lvl4pPr marL="0" indent="0">
              <a:spcAft>
                <a:spcPts val="0"/>
              </a:spcAft>
              <a:buFontTx/>
              <a:buNone/>
              <a:defRPr sz="1600">
                <a:solidFill>
                  <a:schemeClr val="accent6"/>
                </a:solidFill>
              </a:defRPr>
            </a:lvl4pPr>
            <a:lvl5pPr marL="0" indent="0">
              <a:spcAft>
                <a:spcPts val="0"/>
              </a:spcAft>
              <a:buFontTx/>
              <a:buNone/>
              <a:defRPr sz="1600">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373063" y="1397000"/>
            <a:ext cx="5481637" cy="4864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4"/>
          </p:nvPr>
        </p:nvSpPr>
        <p:spPr>
          <a:xfrm>
            <a:off x="6337301" y="1397000"/>
            <a:ext cx="5481638" cy="4864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43567524"/>
      </p:ext>
    </p:extLst>
  </p:cSld>
  <p:clrMapOvr>
    <a:masterClrMapping/>
  </p:clrMapOvr>
  <p:extLst>
    <p:ext uri="{DCECCB84-F9BA-43D5-87BE-67443E8EF086}">
      <p15:sldGuideLst xmlns:p15="http://schemas.microsoft.com/office/powerpoint/2012/main">
        <p15:guide id="1" orient="horz" pos="924" userDrawn="1">
          <p15:clr>
            <a:srgbClr val="C35E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Up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cxnSp>
        <p:nvCxnSpPr>
          <p:cNvPr id="8" name="Straight Connector 7"/>
          <p:cNvCxnSpPr/>
          <p:nvPr userDrawn="1"/>
        </p:nvCxnSpPr>
        <p:spPr>
          <a:xfrm>
            <a:off x="6097587" y="1143000"/>
            <a:ext cx="0" cy="5030788"/>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371477" y="3646488"/>
            <a:ext cx="11446033" cy="0"/>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1475" y="1108660"/>
            <a:ext cx="5481637" cy="2423160"/>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3"/>
          </p:nvPr>
        </p:nvSpPr>
        <p:spPr>
          <a:xfrm>
            <a:off x="6337301" y="1108660"/>
            <a:ext cx="5481637" cy="2423160"/>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p:cNvSpPr>
            <a:spLocks noGrp="1"/>
          </p:cNvSpPr>
          <p:nvPr>
            <p:ph idx="14"/>
          </p:nvPr>
        </p:nvSpPr>
        <p:spPr>
          <a:xfrm>
            <a:off x="371475" y="3841115"/>
            <a:ext cx="5481637" cy="2423160"/>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2"/>
          <p:cNvSpPr>
            <a:spLocks noGrp="1"/>
          </p:cNvSpPr>
          <p:nvPr>
            <p:ph idx="15"/>
          </p:nvPr>
        </p:nvSpPr>
        <p:spPr>
          <a:xfrm>
            <a:off x="6337301" y="3841115"/>
            <a:ext cx="5481637" cy="2423160"/>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9331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Up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cxnSp>
        <p:nvCxnSpPr>
          <p:cNvPr id="8" name="Straight Connector 7"/>
          <p:cNvCxnSpPr/>
          <p:nvPr userDrawn="1"/>
        </p:nvCxnSpPr>
        <p:spPr>
          <a:xfrm flipH="1">
            <a:off x="6094413" y="1485900"/>
            <a:ext cx="3174" cy="4687888"/>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H="1">
            <a:off x="372905" y="3809692"/>
            <a:ext cx="11446033" cy="0"/>
          </a:xfrm>
          <a:prstGeom prst="line">
            <a:avLst/>
          </a:prstGeom>
          <a:ln w="127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11" name="Text Placeholder 7"/>
          <p:cNvSpPr>
            <a:spLocks noGrp="1"/>
          </p:cNvSpPr>
          <p:nvPr>
            <p:ph type="body" sz="quarter" idx="16"/>
          </p:nvPr>
        </p:nvSpPr>
        <p:spPr>
          <a:xfrm>
            <a:off x="371475" y="723900"/>
            <a:ext cx="11447463" cy="266700"/>
          </a:xfrm>
        </p:spPr>
        <p:txBody>
          <a:bodyPr>
            <a:noAutofit/>
          </a:bodyPr>
          <a:lstStyle>
            <a:lvl1pPr marL="0">
              <a:spcAft>
                <a:spcPts val="0"/>
              </a:spcAft>
              <a:buFontTx/>
              <a:buNone/>
              <a:defRPr sz="1600">
                <a:solidFill>
                  <a:schemeClr val="accent6"/>
                </a:solidFill>
              </a:defRPr>
            </a:lvl1pPr>
            <a:lvl2pPr marL="0" indent="0">
              <a:spcAft>
                <a:spcPts val="0"/>
              </a:spcAft>
              <a:buFontTx/>
              <a:buNone/>
              <a:defRPr sz="1600">
                <a:solidFill>
                  <a:schemeClr val="accent6"/>
                </a:solidFill>
              </a:defRPr>
            </a:lvl2pPr>
            <a:lvl3pPr marL="0" indent="0">
              <a:spcAft>
                <a:spcPts val="0"/>
              </a:spcAft>
              <a:buFontTx/>
              <a:buNone/>
              <a:defRPr sz="1600">
                <a:solidFill>
                  <a:schemeClr val="accent6"/>
                </a:solidFill>
              </a:defRPr>
            </a:lvl3pPr>
            <a:lvl4pPr marL="0" indent="0">
              <a:spcAft>
                <a:spcPts val="0"/>
              </a:spcAft>
              <a:buFontTx/>
              <a:buNone/>
              <a:defRPr sz="1600">
                <a:solidFill>
                  <a:schemeClr val="accent6"/>
                </a:solidFill>
              </a:defRPr>
            </a:lvl4pPr>
            <a:lvl5pPr marL="0" indent="0">
              <a:spcAft>
                <a:spcPts val="0"/>
              </a:spcAft>
              <a:buFontTx/>
              <a:buNone/>
              <a:defRPr sz="1600">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371475" y="1426159"/>
            <a:ext cx="5481637" cy="2249424"/>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3"/>
          </p:nvPr>
        </p:nvSpPr>
        <p:spPr>
          <a:xfrm>
            <a:off x="6337301" y="1426159"/>
            <a:ext cx="5481637" cy="2249424"/>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7"/>
          </p:nvPr>
        </p:nvSpPr>
        <p:spPr>
          <a:xfrm>
            <a:off x="371475" y="4014990"/>
            <a:ext cx="5481637" cy="2249286"/>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337301" y="4014990"/>
            <a:ext cx="5481637" cy="2249286"/>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09281"/>
      </p:ext>
    </p:extLst>
  </p:cSld>
  <p:clrMapOvr>
    <a:masterClrMapping/>
  </p:clrMapOvr>
  <p:extLst>
    <p:ext uri="{DCECCB84-F9BA-43D5-87BE-67443E8EF086}">
      <p15:sldGuideLst xmlns:p15="http://schemas.microsoft.com/office/powerpoint/2012/main">
        <p15:guide id="1" orient="horz" pos="924" userDrawn="1">
          <p15:clr>
            <a:srgbClr val="C35E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idx="13"/>
          </p:nvPr>
        </p:nvSpPr>
        <p:spPr>
          <a:xfrm>
            <a:off x="371475" y="1108659"/>
            <a:ext cx="3514725" cy="5155615"/>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15"/>
          </p:nvPr>
        </p:nvSpPr>
        <p:spPr>
          <a:xfrm>
            <a:off x="4337844" y="1108659"/>
            <a:ext cx="3514725" cy="5155615"/>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4"/>
          </p:nvPr>
        </p:nvSpPr>
        <p:spPr>
          <a:xfrm>
            <a:off x="8304213" y="1108659"/>
            <a:ext cx="3514725" cy="5155615"/>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885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655226-6E4F-8847-85CD-AF95F3D3F39A}" type="slidenum">
              <a:rPr lang="en-US" smtClean="0"/>
              <a:pPr/>
              <a:t>‹#›</a:t>
            </a:fld>
            <a:endParaRPr lang="en-US"/>
          </a:p>
        </p:txBody>
      </p:sp>
      <p:sp>
        <p:nvSpPr>
          <p:cNvPr id="5" name="Footer Placeholder 4"/>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2"/>
          <p:cNvSpPr>
            <a:spLocks noGrp="1"/>
          </p:cNvSpPr>
          <p:nvPr>
            <p:ph idx="1"/>
          </p:nvPr>
        </p:nvSpPr>
        <p:spPr>
          <a:xfrm>
            <a:off x="373063" y="1054848"/>
            <a:ext cx="11445875" cy="9177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3"/>
          </p:nvPr>
        </p:nvSpPr>
        <p:spPr>
          <a:xfrm>
            <a:off x="371475" y="2109326"/>
            <a:ext cx="3514725" cy="4154947"/>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15"/>
          </p:nvPr>
        </p:nvSpPr>
        <p:spPr>
          <a:xfrm>
            <a:off x="4337844" y="2109326"/>
            <a:ext cx="3514725" cy="4154947"/>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4"/>
          </p:nvPr>
        </p:nvSpPr>
        <p:spPr>
          <a:xfrm>
            <a:off x="8304213" y="2109326"/>
            <a:ext cx="3514725" cy="4154947"/>
          </a:xfrm>
        </p:spPr>
        <p:txBody>
          <a:bodyPr>
            <a:normAutofit/>
          </a:bodyPr>
          <a:lstStyle>
            <a:lvl1pPr>
              <a:spcAft>
                <a:spcPts val="600"/>
              </a:spcAft>
              <a:defRPr sz="1400" b="1"/>
            </a:lvl1pPr>
            <a:lvl2pPr marL="0" indent="0">
              <a:spcAft>
                <a:spcPts val="600"/>
              </a:spcAft>
              <a:buFontTx/>
              <a:buNone/>
              <a:defRPr sz="1400"/>
            </a:lvl2pPr>
            <a:lvl3pPr marL="225425" indent="-225425">
              <a:spcAft>
                <a:spcPts val="600"/>
              </a:spcAft>
              <a:tabLst/>
              <a:defRPr sz="1400"/>
            </a:lvl3pPr>
            <a:lvl4pPr marL="457200" indent="-227013">
              <a:spcAft>
                <a:spcPts val="600"/>
              </a:spcAft>
              <a:defRPr sz="1400"/>
            </a:lvl4pPr>
            <a:lvl5pPr marL="688975" indent="-228600">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8988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655226-6E4F-8847-85CD-AF95F3D3F39A}" type="slidenum">
              <a:rPr lang="en-US" smtClean="0"/>
              <a:pPr/>
              <a:t>‹#›</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18936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655226-6E4F-8847-85CD-AF95F3D3F39A}" type="slidenum">
              <a:rPr lang="en-US" smtClean="0"/>
              <a:pPr/>
              <a:t>‹#›</a:t>
            </a:fld>
            <a:endParaRPr lang="en-US"/>
          </a:p>
        </p:txBody>
      </p:sp>
      <p:sp>
        <p:nvSpPr>
          <p:cNvPr id="3" name="Footer Placeholder 2"/>
          <p:cNvSpPr>
            <a:spLocks noGrp="1"/>
          </p:cNvSpPr>
          <p:nvPr>
            <p:ph type="ftr" sz="quarter" idx="11"/>
          </p:nvPr>
        </p:nvSpPr>
        <p:spPr/>
        <p:txBody>
          <a:bodyPr/>
          <a:lstStyle/>
          <a:p>
            <a:r>
              <a:rPr lang="en-US"/>
              <a:t>Tax Professionals 2019 Roadshow</a:t>
            </a:r>
          </a:p>
        </p:txBody>
      </p:sp>
    </p:spTree>
    <p:extLst>
      <p:ext uri="{BB962C8B-B14F-4D97-AF65-F5344CB8AC3E}">
        <p14:creationId xmlns:p14="http://schemas.microsoft.com/office/powerpoint/2010/main" val="2638226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73063" y="6553201"/>
            <a:ext cx="386695" cy="304800"/>
          </a:xfrm>
          <a:prstGeom prst="rect">
            <a:avLst/>
          </a:prstGeom>
        </p:spPr>
        <p:txBody>
          <a:bodyPr vert="horz" lIns="0" tIns="0" rIns="0" bIns="0" rtlCol="0" anchor="t" anchorCtr="0"/>
          <a:lstStyle>
            <a:lvl1pPr algn="l">
              <a:defRPr sz="1000">
                <a:solidFill>
                  <a:schemeClr val="accent6"/>
                </a:solidFill>
              </a:defRPr>
            </a:lvl1pPr>
          </a:lstStyle>
          <a:p>
            <a:fld id="{0A655226-6E4F-8847-85CD-AF95F3D3F39A}" type="slidenum">
              <a:rPr lang="en-US" smtClean="0"/>
              <a:pPr/>
              <a:t>‹#›</a:t>
            </a:fld>
            <a:endParaRPr lang="en-US" dirty="0"/>
          </a:p>
        </p:txBody>
      </p:sp>
      <p:sp>
        <p:nvSpPr>
          <p:cNvPr id="5" name="Footer Placeholder 4"/>
          <p:cNvSpPr>
            <a:spLocks noGrp="1"/>
          </p:cNvSpPr>
          <p:nvPr>
            <p:ph type="ftr" sz="quarter" idx="3"/>
          </p:nvPr>
        </p:nvSpPr>
        <p:spPr>
          <a:xfrm>
            <a:off x="771525" y="6553201"/>
            <a:ext cx="5321300" cy="304799"/>
          </a:xfrm>
          <a:prstGeom prst="rect">
            <a:avLst/>
          </a:prstGeom>
        </p:spPr>
        <p:txBody>
          <a:bodyPr vert="horz" lIns="0" tIns="0" rIns="0" bIns="0" rtlCol="0" anchor="t" anchorCtr="0"/>
          <a:lstStyle>
            <a:lvl1pPr algn="l">
              <a:defRPr sz="1000">
                <a:solidFill>
                  <a:schemeClr val="accent6"/>
                </a:solidFill>
              </a:defRPr>
            </a:lvl1pPr>
          </a:lstStyle>
          <a:p>
            <a:r>
              <a:rPr lang="en-US"/>
              <a:t>Tax Professionals 2019 Roadshow</a:t>
            </a:r>
            <a:endParaRPr lang="en-US" dirty="0"/>
          </a:p>
        </p:txBody>
      </p:sp>
      <p:pic>
        <p:nvPicPr>
          <p:cNvPr id="4" name="Picture 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215958" y="6441989"/>
            <a:ext cx="1659825" cy="318187"/>
          </a:xfrm>
          <a:prstGeom prst="rect">
            <a:avLst/>
          </a:prstGeom>
        </p:spPr>
      </p:pic>
      <p:sp>
        <p:nvSpPr>
          <p:cNvPr id="2" name="Title Placeholder 1"/>
          <p:cNvSpPr>
            <a:spLocks noGrp="1"/>
          </p:cNvSpPr>
          <p:nvPr>
            <p:ph type="title"/>
          </p:nvPr>
        </p:nvSpPr>
        <p:spPr>
          <a:xfrm>
            <a:off x="373063" y="288088"/>
            <a:ext cx="11445875" cy="428678"/>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73063" y="1054849"/>
            <a:ext cx="10287000" cy="5212080"/>
          </a:xfrm>
          <a:prstGeom prst="rect">
            <a:avLst/>
          </a:prstGeom>
        </p:spPr>
        <p:txBody>
          <a:bodyPr vert="horz" lIns="0" tIns="0" rIns="0" bIns="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p:txBody>
      </p:sp>
    </p:spTree>
    <p:extLst>
      <p:ext uri="{BB962C8B-B14F-4D97-AF65-F5344CB8AC3E}">
        <p14:creationId xmlns:p14="http://schemas.microsoft.com/office/powerpoint/2010/main" val="981165124"/>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60" r:id="rId3"/>
    <p:sldLayoutId id="2147483661" r:id="rId4"/>
    <p:sldLayoutId id="2147483650" r:id="rId5"/>
    <p:sldLayoutId id="2147483662" r:id="rId6"/>
    <p:sldLayoutId id="2147483670" r:id="rId7"/>
    <p:sldLayoutId id="2147483651" r:id="rId8"/>
    <p:sldLayoutId id="2147483672" r:id="rId9"/>
    <p:sldLayoutId id="2147483665" r:id="rId10"/>
    <p:sldLayoutId id="2147483673" r:id="rId11"/>
    <p:sldLayoutId id="2147483675" r:id="rId12"/>
    <p:sldLayoutId id="2147483663" r:id="rId13"/>
    <p:sldLayoutId id="2147483664" r:id="rId14"/>
    <p:sldLayoutId id="2147483666" r:id="rId15"/>
    <p:sldLayoutId id="2147483667" r:id="rId16"/>
    <p:sldLayoutId id="2147483668" r:id="rId17"/>
    <p:sldLayoutId id="2147483669" r:id="rId18"/>
    <p:sldLayoutId id="2147483654" r:id="rId19"/>
    <p:sldLayoutId id="2147483655" r:id="rId20"/>
  </p:sldLayoutIdLst>
  <p:hf hdr="0" dt="0"/>
  <p:txStyles>
    <p:title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p:titleStyle>
    <p:bodyStyle>
      <a:lvl1pPr marL="0" indent="0" algn="l" defTabSz="457200" rtl="0" eaLnBrk="1" latinLnBrk="0" hangingPunct="1">
        <a:lnSpc>
          <a:spcPct val="100000"/>
        </a:lnSpc>
        <a:spcBef>
          <a:spcPts val="0"/>
        </a:spcBef>
        <a:spcAft>
          <a:spcPts val="1000"/>
        </a:spcAft>
        <a:buFontTx/>
        <a:buNone/>
        <a:defRPr sz="2200" kern="1200" baseline="0">
          <a:solidFill>
            <a:schemeClr val="tx1"/>
          </a:solidFill>
          <a:latin typeface="+mn-lt"/>
          <a:ea typeface="+mn-ea"/>
          <a:cs typeface="+mn-cs"/>
        </a:defRPr>
      </a:lvl1pPr>
      <a:lvl2pPr marL="227013" indent="-227013" algn="l" defTabSz="457200" rtl="0" eaLnBrk="1" latinLnBrk="0" hangingPunct="1">
        <a:lnSpc>
          <a:spcPct val="100000"/>
        </a:lnSpc>
        <a:spcBef>
          <a:spcPts val="0"/>
        </a:spcBef>
        <a:spcAft>
          <a:spcPts val="800"/>
        </a:spcAft>
        <a:buClr>
          <a:schemeClr val="tx2"/>
        </a:buClr>
        <a:buFont typeface="Arial"/>
        <a:buChar char="•"/>
        <a:defRPr sz="2000" kern="1200">
          <a:solidFill>
            <a:schemeClr val="tx1"/>
          </a:solidFill>
          <a:latin typeface="+mn-lt"/>
          <a:ea typeface="+mn-ea"/>
          <a:cs typeface="+mn-cs"/>
        </a:defRPr>
      </a:lvl2pPr>
      <a:lvl3pPr marL="457200" indent="-225425" algn="l" defTabSz="457200" rtl="0" eaLnBrk="1" latinLnBrk="0" hangingPunct="1">
        <a:lnSpc>
          <a:spcPct val="100000"/>
        </a:lnSpc>
        <a:spcBef>
          <a:spcPts val="0"/>
        </a:spcBef>
        <a:spcAft>
          <a:spcPts val="600"/>
        </a:spcAft>
        <a:buClr>
          <a:schemeClr val="tx2"/>
        </a:buClr>
        <a:buFont typeface="Lucida Grande"/>
        <a:buChar char="–"/>
        <a:defRPr sz="1800" kern="1200">
          <a:solidFill>
            <a:schemeClr val="tx1"/>
          </a:solidFill>
          <a:latin typeface="+mn-lt"/>
          <a:ea typeface="+mn-ea"/>
          <a:cs typeface="+mn-cs"/>
        </a:defRPr>
      </a:lvl3pPr>
      <a:lvl4pPr marL="685800" indent="-228600" algn="l" defTabSz="457200" rtl="0" eaLnBrk="1" latinLnBrk="0" hangingPunct="1">
        <a:lnSpc>
          <a:spcPct val="100000"/>
        </a:lnSpc>
        <a:spcBef>
          <a:spcPts val="0"/>
        </a:spcBef>
        <a:spcAft>
          <a:spcPts val="600"/>
        </a:spcAft>
        <a:buClr>
          <a:schemeClr val="tx2"/>
        </a:buClr>
        <a:buFont typeface="Arial"/>
        <a:buChar char="•"/>
        <a:defRPr sz="1600" kern="1200">
          <a:solidFill>
            <a:schemeClr val="tx1"/>
          </a:solidFill>
          <a:latin typeface="+mn-lt"/>
          <a:ea typeface="+mn-ea"/>
          <a:cs typeface="+mn-cs"/>
        </a:defRPr>
      </a:lvl4pPr>
      <a:lvl5pPr marL="917575" indent="-225425" algn="l" defTabSz="457200" rtl="0" eaLnBrk="1" latinLnBrk="0" hangingPunct="1">
        <a:lnSpc>
          <a:spcPct val="100000"/>
        </a:lnSpc>
        <a:spcBef>
          <a:spcPts val="0"/>
        </a:spcBef>
        <a:spcAft>
          <a:spcPts val="600"/>
        </a:spcAft>
        <a:buClr>
          <a:schemeClr val="tx2"/>
        </a:buClr>
        <a:buFont typeface="Arial"/>
        <a:buChar char="–"/>
        <a:defRPr sz="1400" kern="1200">
          <a:solidFill>
            <a:schemeClr val="tx1"/>
          </a:solidFill>
          <a:latin typeface="+mn-lt"/>
          <a:ea typeface="+mn-ea"/>
          <a:cs typeface="+mn-cs"/>
        </a:defRPr>
      </a:lvl5pPr>
      <a:lvl6pPr marL="1081088" indent="-163513" algn="l" defTabSz="457200" rtl="0" eaLnBrk="1" latinLnBrk="0" hangingPunct="1">
        <a:lnSpc>
          <a:spcPct val="100000"/>
        </a:lnSpc>
        <a:spcBef>
          <a:spcPts val="0"/>
        </a:spcBef>
        <a:spcAft>
          <a:spcPts val="400"/>
        </a:spcAft>
        <a:buClr>
          <a:schemeClr val="tx2"/>
        </a:buClr>
        <a:buFont typeface="Arial"/>
        <a:buChar char="•"/>
        <a:defRPr sz="1200" kern="1200">
          <a:solidFill>
            <a:schemeClr val="tx1"/>
          </a:solidFill>
          <a:latin typeface="+mn-lt"/>
          <a:ea typeface="+mn-ea"/>
          <a:cs typeface="+mn-cs"/>
        </a:defRPr>
      </a:lvl6pPr>
      <a:lvl7pPr marL="1243584" indent="-164592" algn="l" defTabSz="457200" rtl="0" eaLnBrk="1" latinLnBrk="0" hangingPunct="1">
        <a:lnSpc>
          <a:spcPct val="100000"/>
        </a:lnSpc>
        <a:spcBef>
          <a:spcPts val="0"/>
        </a:spcBef>
        <a:spcAft>
          <a:spcPts val="400"/>
        </a:spcAft>
        <a:buClr>
          <a:schemeClr val="tx2"/>
        </a:buClr>
        <a:buFont typeface="Lucida Grande"/>
        <a:buChar char="–"/>
        <a:defRPr sz="1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5ACBF0"/>
          </p15:clr>
        </p15:guide>
        <p15:guide id="3" orient="horz" pos="228" userDrawn="1">
          <p15:clr>
            <a:srgbClr val="5ACBF0"/>
          </p15:clr>
        </p15:guide>
        <p15:guide id="4" orient="horz" pos="707" userDrawn="1">
          <p15:clr>
            <a:srgbClr val="5ACBF0"/>
          </p15:clr>
        </p15:guide>
        <p15:guide id="5" pos="7445" userDrawn="1">
          <p15:clr>
            <a:srgbClr val="5ACBF0"/>
          </p15:clr>
        </p15:guide>
        <p15:guide id="6" pos="233" userDrawn="1">
          <p15:clr>
            <a:srgbClr val="5ACBF0"/>
          </p15:clr>
        </p15:guide>
        <p15:guide id="8" pos="6718" userDrawn="1">
          <p15:clr>
            <a:srgbClr val="5ACBF0"/>
          </p15:clr>
        </p15:guide>
        <p15:guide id="9" orient="horz" pos="4206"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6.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5.xml"/><Relationship Id="rId18" Type="http://schemas.openxmlformats.org/officeDocument/2006/relationships/image" Target="../media/image29.png"/><Relationship Id="rId3" Type="http://schemas.openxmlformats.org/officeDocument/2006/relationships/tags" Target="../tags/tag3.xml"/><Relationship Id="rId21" Type="http://schemas.openxmlformats.org/officeDocument/2006/relationships/image" Target="../media/image32.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28.png"/><Relationship Id="rId2" Type="http://schemas.openxmlformats.org/officeDocument/2006/relationships/tags" Target="../tags/tag2.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35.png"/><Relationship Id="rId5" Type="http://schemas.openxmlformats.org/officeDocument/2006/relationships/tags" Target="../tags/tag5.xml"/><Relationship Id="rId15" Type="http://schemas.openxmlformats.org/officeDocument/2006/relationships/image" Target="../media/image26.png"/><Relationship Id="rId23" Type="http://schemas.openxmlformats.org/officeDocument/2006/relationships/image" Target="../media/image34.jpeg"/><Relationship Id="rId10" Type="http://schemas.openxmlformats.org/officeDocument/2006/relationships/tags" Target="../tags/tag10.xml"/><Relationship Id="rId19" Type="http://schemas.openxmlformats.org/officeDocument/2006/relationships/image" Target="../media/image30.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3.xml"/><Relationship Id="rId22"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7.jp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1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13.xml"/><Relationship Id="rId16" Type="http://schemas.openxmlformats.org/officeDocument/2006/relationships/diagramColors" Target="../diagrams/colors6.xml"/><Relationship Id="rId1" Type="http://schemas.openxmlformats.org/officeDocument/2006/relationships/slideLayout" Target="../slideLayouts/slideLayout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jpeg"/><Relationship Id="rId3" Type="http://schemas.openxmlformats.org/officeDocument/2006/relationships/slideLayout" Target="../slideLayouts/slideLayout19.xml"/><Relationship Id="rId7" Type="http://schemas.openxmlformats.org/officeDocument/2006/relationships/image" Target="../media/image46.png"/><Relationship Id="rId12" Type="http://schemas.openxmlformats.org/officeDocument/2006/relationships/image" Target="../media/image6.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jpeg"/><Relationship Id="rId10" Type="http://schemas.openxmlformats.org/officeDocument/2006/relationships/image" Target="../media/image49.png"/><Relationship Id="rId4" Type="http://schemas.openxmlformats.org/officeDocument/2006/relationships/notesSlide" Target="../notesSlides/notesSlide20.xml"/><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19.xml"/><Relationship Id="rId7" Type="http://schemas.openxmlformats.org/officeDocument/2006/relationships/image" Target="../media/image54.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notesSlide" Target="../notesSlides/notesSlide21.xml"/><Relationship Id="rId9" Type="http://schemas.openxmlformats.org/officeDocument/2006/relationships/image" Target="../media/image56.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22.xml"/><Relationship Id="rId7" Type="http://schemas.openxmlformats.org/officeDocument/2006/relationships/image" Target="../media/image58.emf"/><Relationship Id="rId2" Type="http://schemas.openxmlformats.org/officeDocument/2006/relationships/tags" Target="../tags/tag2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2.xml"/><Relationship Id="rId10" Type="http://schemas.openxmlformats.org/officeDocument/2006/relationships/image" Target="../media/image60.png"/><Relationship Id="rId4" Type="http://schemas.openxmlformats.org/officeDocument/2006/relationships/slideLayout" Target="../slideLayouts/slideLayout19.xml"/><Relationship Id="rId9"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tags" Target="../tags/tag25.xml"/><Relationship Id="rId7" Type="http://schemas.openxmlformats.org/officeDocument/2006/relationships/image" Target="../media/image59.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61.jpeg"/><Relationship Id="rId5" Type="http://schemas.openxmlformats.org/officeDocument/2006/relationships/notesSlide" Target="../notesSlides/notesSlide23.xml"/><Relationship Id="rId4" Type="http://schemas.openxmlformats.org/officeDocument/2006/relationships/slideLayout" Target="../slideLayouts/slideLayout19.xml"/><Relationship Id="rId9"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5.jpeg"/><Relationship Id="rId7" Type="http://schemas.openxmlformats.org/officeDocument/2006/relationships/diagramColors" Target="../diagrams/colors7.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68.jpg"/><Relationship Id="rId4" Type="http://schemas.openxmlformats.org/officeDocument/2006/relationships/hyperlink" Target="https://tax.thomsonreuters.co.uk/digita/#mazuma-i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9.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063" y="2641881"/>
            <a:ext cx="10291761" cy="1221022"/>
          </a:xfrm>
        </p:spPr>
        <p:txBody>
          <a:bodyPr/>
          <a:lstStyle/>
          <a:p>
            <a:r>
              <a:rPr lang="en-US" dirty="0"/>
              <a:t>Tax Professionals 2019 Roadshow</a:t>
            </a:r>
          </a:p>
        </p:txBody>
      </p:sp>
      <p:sp>
        <p:nvSpPr>
          <p:cNvPr id="3" name="Subtitle 2"/>
          <p:cNvSpPr>
            <a:spLocks noGrp="1"/>
          </p:cNvSpPr>
          <p:nvPr>
            <p:ph type="subTitle" idx="1"/>
          </p:nvPr>
        </p:nvSpPr>
        <p:spPr>
          <a:xfrm>
            <a:off x="387577" y="3200867"/>
            <a:ext cx="10291762" cy="1752600"/>
          </a:xfrm>
        </p:spPr>
        <p:txBody>
          <a:bodyPr/>
          <a:lstStyle/>
          <a:p>
            <a:r>
              <a:rPr lang="en-US" dirty="0"/>
              <a:t>27 March, 2019</a:t>
            </a:r>
          </a:p>
        </p:txBody>
      </p:sp>
      <p:pic>
        <p:nvPicPr>
          <p:cNvPr id="4" name="Picture 3">
            <a:extLst>
              <a:ext uri="{FF2B5EF4-FFF2-40B4-BE49-F238E27FC236}">
                <a16:creationId xmlns:a16="http://schemas.microsoft.com/office/drawing/2014/main" id="{D4164C02-5D3C-824D-AE44-824ACA0B4924}"/>
              </a:ext>
            </a:extLst>
          </p:cNvPr>
          <p:cNvPicPr>
            <a:picLocks noChangeAspect="1"/>
          </p:cNvPicPr>
          <p:nvPr/>
        </p:nvPicPr>
        <p:blipFill rotWithShape="1">
          <a:blip r:embed="rId2">
            <a:alphaModFix/>
          </a:blip>
          <a:srcRect l="19694" t="54106" r="15189" b="-127"/>
          <a:stretch/>
        </p:blipFill>
        <p:spPr>
          <a:xfrm rot="11700000">
            <a:off x="8690576" y="-1698171"/>
            <a:ext cx="6970337" cy="6971739"/>
          </a:xfrm>
          <a:prstGeom prst="rect">
            <a:avLst/>
          </a:prstGeom>
        </p:spPr>
      </p:pic>
    </p:spTree>
    <p:extLst>
      <p:ext uri="{BB962C8B-B14F-4D97-AF65-F5344CB8AC3E}">
        <p14:creationId xmlns:p14="http://schemas.microsoft.com/office/powerpoint/2010/main" val="3584483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large brick building&#10;&#10;Description automatically generated">
            <a:extLst>
              <a:ext uri="{FF2B5EF4-FFF2-40B4-BE49-F238E27FC236}">
                <a16:creationId xmlns:a16="http://schemas.microsoft.com/office/drawing/2014/main" id="{C6749AAF-6D08-DB48-B2D4-0E5C0A5030CA}"/>
              </a:ext>
            </a:extLst>
          </p:cNvPr>
          <p:cNvPicPr>
            <a:picLocks noGrp="1" noChangeAspect="1"/>
          </p:cNvPicPr>
          <p:nvPr>
            <p:ph type="pic" sz="quarter" idx="10"/>
          </p:nvPr>
        </p:nvPicPr>
        <p:blipFill rotWithShape="1">
          <a:blip r:embed="rId3"/>
          <a:srcRect l="24773" r="19265" b="5507"/>
          <a:stretch/>
        </p:blipFill>
        <p:spPr>
          <a:xfrm flipH="1">
            <a:off x="1" y="0"/>
            <a:ext cx="6094412" cy="6858000"/>
          </a:xfrm>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Montreal, Canada</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57937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DF1958A8-17F4-FC4A-97EF-1FD86319D273}"/>
              </a:ext>
            </a:extLst>
          </p:cNvPr>
          <p:cNvSpPr/>
          <p:nvPr/>
        </p:nvSpPr>
        <p:spPr>
          <a:xfrm>
            <a:off x="373063" y="2676703"/>
            <a:ext cx="11397758" cy="173721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9" name="Picture 58">
            <a:extLst>
              <a:ext uri="{FF2B5EF4-FFF2-40B4-BE49-F238E27FC236}">
                <a16:creationId xmlns:a16="http://schemas.microsoft.com/office/drawing/2014/main" id="{37551266-2D33-FF47-8433-84640DEDCE5C}"/>
              </a:ext>
            </a:extLst>
          </p:cNvPr>
          <p:cNvPicPr>
            <a:picLocks noChangeAspect="1"/>
          </p:cNvPicPr>
          <p:nvPr/>
        </p:nvPicPr>
        <p:blipFill rotWithShape="1">
          <a:blip r:embed="rId2">
            <a:alphaModFix amt="30000"/>
          </a:blip>
          <a:srcRect l="19694" t="54106" r="15189" b="-127"/>
          <a:stretch/>
        </p:blipFill>
        <p:spPr>
          <a:xfrm rot="11700000">
            <a:off x="8827049" y="1114759"/>
            <a:ext cx="4816996" cy="4817965"/>
          </a:xfrm>
          <a:prstGeom prst="rect">
            <a:avLst/>
          </a:prstGeom>
        </p:spPr>
      </p:pic>
      <p:sp>
        <p:nvSpPr>
          <p:cNvPr id="46" name="Rounded Rectangle 45">
            <a:extLst>
              <a:ext uri="{FF2B5EF4-FFF2-40B4-BE49-F238E27FC236}">
                <a16:creationId xmlns:a16="http://schemas.microsoft.com/office/drawing/2014/main" id="{91BE8C51-B8BB-1349-8C83-01655EA9FCB5}"/>
              </a:ext>
            </a:extLst>
          </p:cNvPr>
          <p:cNvSpPr/>
          <p:nvPr/>
        </p:nvSpPr>
        <p:spPr>
          <a:xfrm>
            <a:off x="351424" y="4531365"/>
            <a:ext cx="11419397" cy="173721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59">
            <a:extLst>
              <a:ext uri="{FF2B5EF4-FFF2-40B4-BE49-F238E27FC236}">
                <a16:creationId xmlns:a16="http://schemas.microsoft.com/office/drawing/2014/main" id="{BAC81EEC-9414-4443-A49D-CA7016E8E323}"/>
              </a:ext>
            </a:extLst>
          </p:cNvPr>
          <p:cNvSpPr/>
          <p:nvPr/>
        </p:nvSpPr>
        <p:spPr>
          <a:xfrm>
            <a:off x="6919092" y="471275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61" name="Rounded Rectangle 60">
            <a:extLst>
              <a:ext uri="{FF2B5EF4-FFF2-40B4-BE49-F238E27FC236}">
                <a16:creationId xmlns:a16="http://schemas.microsoft.com/office/drawing/2014/main" id="{81DC8A30-3CC9-B146-B872-8A27113C8870}"/>
              </a:ext>
            </a:extLst>
          </p:cNvPr>
          <p:cNvSpPr/>
          <p:nvPr/>
        </p:nvSpPr>
        <p:spPr>
          <a:xfrm>
            <a:off x="8506592" y="471275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62" name="Rounded Rectangle 61">
            <a:extLst>
              <a:ext uri="{FF2B5EF4-FFF2-40B4-BE49-F238E27FC236}">
                <a16:creationId xmlns:a16="http://schemas.microsoft.com/office/drawing/2014/main" id="{16FEF4D0-688E-254E-B1C2-28F817D41F29}"/>
              </a:ext>
            </a:extLst>
          </p:cNvPr>
          <p:cNvSpPr/>
          <p:nvPr/>
        </p:nvSpPr>
        <p:spPr>
          <a:xfrm>
            <a:off x="10043292" y="471275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48" name="Rounded Rectangle 47">
            <a:extLst>
              <a:ext uri="{FF2B5EF4-FFF2-40B4-BE49-F238E27FC236}">
                <a16:creationId xmlns:a16="http://schemas.microsoft.com/office/drawing/2014/main" id="{26665A05-C8E9-954D-B594-C1B8422465E8}"/>
              </a:ext>
            </a:extLst>
          </p:cNvPr>
          <p:cNvSpPr/>
          <p:nvPr/>
        </p:nvSpPr>
        <p:spPr>
          <a:xfrm>
            <a:off x="3826803" y="4706980"/>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47" name="Rounded Rectangle 46">
            <a:extLst>
              <a:ext uri="{FF2B5EF4-FFF2-40B4-BE49-F238E27FC236}">
                <a16:creationId xmlns:a16="http://schemas.microsoft.com/office/drawing/2014/main" id="{17B5DBC6-7049-CB48-A868-B9BC50F94A96}"/>
              </a:ext>
            </a:extLst>
          </p:cNvPr>
          <p:cNvSpPr/>
          <p:nvPr/>
        </p:nvSpPr>
        <p:spPr>
          <a:xfrm flipV="1">
            <a:off x="351424" y="5494545"/>
            <a:ext cx="11419397" cy="248164"/>
          </a:xfrm>
          <a:prstGeom prst="roundRect">
            <a:avLst>
              <a:gd name="adj" fmla="val 4027"/>
            </a:avLst>
          </a:prstGeom>
          <a:solidFill>
            <a:schemeClr val="tx2"/>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3771D344-CD90-1B4E-963A-E3FB8BCCF31A}"/>
              </a:ext>
            </a:extLst>
          </p:cNvPr>
          <p:cNvSpPr/>
          <p:nvPr/>
        </p:nvSpPr>
        <p:spPr>
          <a:xfrm>
            <a:off x="3826803" y="293006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9" name="Rounded Rectangle 28">
            <a:extLst>
              <a:ext uri="{FF2B5EF4-FFF2-40B4-BE49-F238E27FC236}">
                <a16:creationId xmlns:a16="http://schemas.microsoft.com/office/drawing/2014/main" id="{210F8CBF-216E-6D43-B476-4A20FC9A6066}"/>
              </a:ext>
            </a:extLst>
          </p:cNvPr>
          <p:cNvSpPr/>
          <p:nvPr/>
        </p:nvSpPr>
        <p:spPr>
          <a:xfrm flipV="1">
            <a:off x="3208251" y="3690683"/>
            <a:ext cx="5747696" cy="248164"/>
          </a:xfrm>
          <a:prstGeom prst="roundRect">
            <a:avLst>
              <a:gd name="adj" fmla="val 4027"/>
            </a:avLst>
          </a:prstGeom>
          <a:solidFill>
            <a:schemeClr val="tx2"/>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E57EED4D-AB0B-574C-AB32-1D4F354D9CAA}"/>
              </a:ext>
            </a:extLst>
          </p:cNvPr>
          <p:cNvSpPr/>
          <p:nvPr/>
        </p:nvSpPr>
        <p:spPr>
          <a:xfrm>
            <a:off x="351424" y="822965"/>
            <a:ext cx="11419397" cy="173721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BD65DE26-70AA-2746-B8C0-611B8DA21DD9}"/>
              </a:ext>
            </a:extLst>
          </p:cNvPr>
          <p:cNvSpPr/>
          <p:nvPr/>
        </p:nvSpPr>
        <p:spPr>
          <a:xfrm flipV="1">
            <a:off x="351424" y="1786145"/>
            <a:ext cx="11419397" cy="248164"/>
          </a:xfrm>
          <a:prstGeom prst="roundRect">
            <a:avLst>
              <a:gd name="adj" fmla="val 4027"/>
            </a:avLst>
          </a:prstGeom>
          <a:solidFill>
            <a:schemeClr val="tx2"/>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6D3F591E-D253-D34D-8449-4EF7545CD5CF}"/>
              </a:ext>
            </a:extLst>
          </p:cNvPr>
          <p:cNvSpPr/>
          <p:nvPr/>
        </p:nvSpPr>
        <p:spPr>
          <a:xfrm>
            <a:off x="3818604" y="99602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6" name="Rounded Rectangle 25">
            <a:extLst>
              <a:ext uri="{FF2B5EF4-FFF2-40B4-BE49-F238E27FC236}">
                <a16:creationId xmlns:a16="http://schemas.microsoft.com/office/drawing/2014/main" id="{46AC89A1-33EA-1740-A828-F37DF8226E5B}"/>
              </a:ext>
            </a:extLst>
          </p:cNvPr>
          <p:cNvSpPr/>
          <p:nvPr/>
        </p:nvSpPr>
        <p:spPr>
          <a:xfrm>
            <a:off x="6937018" y="996023"/>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4" name="Rounded Rectangle 23">
            <a:extLst>
              <a:ext uri="{FF2B5EF4-FFF2-40B4-BE49-F238E27FC236}">
                <a16:creationId xmlns:a16="http://schemas.microsoft.com/office/drawing/2014/main" id="{3960B655-365A-F746-ABD3-ECE6EFC7C371}"/>
              </a:ext>
            </a:extLst>
          </p:cNvPr>
          <p:cNvSpPr/>
          <p:nvPr/>
        </p:nvSpPr>
        <p:spPr>
          <a:xfrm>
            <a:off x="10056164" y="996712"/>
            <a:ext cx="1415478" cy="695549"/>
          </a:xfrm>
          <a:prstGeom prst="roundRect">
            <a:avLst>
              <a:gd name="adj" fmla="val 10000"/>
            </a:avLst>
          </a:prstGeom>
          <a:solidFill>
            <a:schemeClr val="bg1"/>
          </a:solid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 name="Slide Number Placeholder 1">
            <a:extLst>
              <a:ext uri="{FF2B5EF4-FFF2-40B4-BE49-F238E27FC236}">
                <a16:creationId xmlns:a16="http://schemas.microsoft.com/office/drawing/2014/main" id="{A206227F-BF8F-4306-AFB9-7FDEE6252C77}"/>
              </a:ext>
            </a:extLst>
          </p:cNvPr>
          <p:cNvSpPr>
            <a:spLocks noGrp="1"/>
          </p:cNvSpPr>
          <p:nvPr>
            <p:ph type="sldNum" sz="quarter" idx="12"/>
          </p:nvPr>
        </p:nvSpPr>
        <p:spPr/>
        <p:txBody>
          <a:bodyPr/>
          <a:lstStyle/>
          <a:p>
            <a:fld id="{0A655226-6E4F-8847-85CD-AF95F3D3F39A}" type="slidenum">
              <a:rPr lang="en-US" smtClean="0"/>
              <a:pPr/>
              <a:t>3</a:t>
            </a:fld>
            <a:endParaRPr lang="en-US"/>
          </a:p>
        </p:txBody>
      </p:sp>
      <p:sp>
        <p:nvSpPr>
          <p:cNvPr id="4" name="Title 3">
            <a:extLst>
              <a:ext uri="{FF2B5EF4-FFF2-40B4-BE49-F238E27FC236}">
                <a16:creationId xmlns:a16="http://schemas.microsoft.com/office/drawing/2014/main" id="{863ABFA5-55C5-4EBD-BDF7-1A097664F73B}"/>
              </a:ext>
            </a:extLst>
          </p:cNvPr>
          <p:cNvSpPr>
            <a:spLocks noGrp="1"/>
          </p:cNvSpPr>
          <p:nvPr>
            <p:ph type="title"/>
          </p:nvPr>
        </p:nvSpPr>
        <p:spPr>
          <a:xfrm>
            <a:off x="373064" y="331913"/>
            <a:ext cx="9153321" cy="428678"/>
          </a:xfrm>
        </p:spPr>
        <p:txBody>
          <a:bodyPr/>
          <a:lstStyle/>
          <a:p>
            <a:r>
              <a:rPr lang="en-US" dirty="0"/>
              <a:t>Tax Professionals Leadership Team &amp; Guest ELT Members</a:t>
            </a:r>
          </a:p>
        </p:txBody>
      </p:sp>
      <p:grpSp>
        <p:nvGrpSpPr>
          <p:cNvPr id="3" name="Group 2">
            <a:extLst>
              <a:ext uri="{FF2B5EF4-FFF2-40B4-BE49-F238E27FC236}">
                <a16:creationId xmlns:a16="http://schemas.microsoft.com/office/drawing/2014/main" id="{5C4BF3FA-245B-534F-878B-1EB46FB3374D}"/>
              </a:ext>
            </a:extLst>
          </p:cNvPr>
          <p:cNvGrpSpPr/>
          <p:nvPr/>
        </p:nvGrpSpPr>
        <p:grpSpPr>
          <a:xfrm>
            <a:off x="714006" y="996712"/>
            <a:ext cx="10757636" cy="1468105"/>
            <a:chOff x="714006" y="814498"/>
            <a:chExt cx="10757636" cy="1468105"/>
          </a:xfrm>
        </p:grpSpPr>
        <p:sp>
          <p:nvSpPr>
            <p:cNvPr id="7" name="Rounded Rectangle 6">
              <a:extLst>
                <a:ext uri="{FF2B5EF4-FFF2-40B4-BE49-F238E27FC236}">
                  <a16:creationId xmlns:a16="http://schemas.microsoft.com/office/drawing/2014/main" id="{4C5CD85C-0411-1B4F-BB37-6FCAE78A746C}"/>
                </a:ext>
              </a:extLst>
            </p:cNvPr>
            <p:cNvSpPr/>
            <p:nvPr/>
          </p:nvSpPr>
          <p:spPr>
            <a:xfrm>
              <a:off x="714006" y="814498"/>
              <a:ext cx="1415478" cy="695549"/>
            </a:xfrm>
            <a:prstGeom prst="roundRect">
              <a:avLst>
                <a:gd name="adj" fmla="val 10000"/>
              </a:avLst>
            </a:prstGeom>
            <a:blipFill rotWithShape="1">
              <a:blip r:embed="rId3">
                <a:extLst>
                  <a:ext uri="{28A0092B-C50C-407E-A947-70E740481C1C}">
                    <a14:useLocalDpi xmlns:a14="http://schemas.microsoft.com/office/drawing/2010/main" val="0"/>
                  </a:ext>
                </a:extLst>
              </a:blip>
              <a:srcRect/>
              <a:stretch>
                <a:fillRect l="-9289" t="-39186" r="-1661" b="-50949"/>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1400" dirty="0"/>
            </a:p>
          </p:txBody>
        </p:sp>
        <p:sp>
          <p:nvSpPr>
            <p:cNvPr id="8" name="Freeform 7">
              <a:extLst>
                <a:ext uri="{FF2B5EF4-FFF2-40B4-BE49-F238E27FC236}">
                  <a16:creationId xmlns:a16="http://schemas.microsoft.com/office/drawing/2014/main" id="{DAD80A27-5D55-A44B-851B-54C88191BF60}"/>
                </a:ext>
              </a:extLst>
            </p:cNvPr>
            <p:cNvSpPr/>
            <p:nvPr/>
          </p:nvSpPr>
          <p:spPr>
            <a:xfrm>
              <a:off x="714006" y="1541672"/>
              <a:ext cx="1415479" cy="740929"/>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0" rIns="142332"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Heather Walker</a:t>
              </a:r>
            </a:p>
            <a:p>
              <a:pPr marL="0" lvl="0" indent="0" algn="ctr" defTabSz="666750">
                <a:lnSpc>
                  <a:spcPct val="90000"/>
                </a:lnSpc>
                <a:spcBef>
                  <a:spcPct val="0"/>
                </a:spcBef>
                <a:spcAft>
                  <a:spcPts val="700"/>
                </a:spcAft>
                <a:buNone/>
              </a:pPr>
              <a:r>
                <a:rPr lang="en-US" sz="1200" kern="1200" dirty="0">
                  <a:solidFill>
                    <a:schemeClr val="tx1"/>
                  </a:solidFill>
                </a:rPr>
                <a:t>Emerging Markets</a:t>
              </a:r>
            </a:p>
          </p:txBody>
        </p:sp>
        <p:sp>
          <p:nvSpPr>
            <p:cNvPr id="9" name="Rounded Rectangle 8">
              <a:extLst>
                <a:ext uri="{FF2B5EF4-FFF2-40B4-BE49-F238E27FC236}">
                  <a16:creationId xmlns:a16="http://schemas.microsoft.com/office/drawing/2014/main" id="{AD1F477C-0357-4249-91CD-5102E396D020}"/>
                </a:ext>
              </a:extLst>
            </p:cNvPr>
            <p:cNvSpPr/>
            <p:nvPr/>
          </p:nvSpPr>
          <p:spPr>
            <a:xfrm>
              <a:off x="2271033" y="814498"/>
              <a:ext cx="1415478" cy="695549"/>
            </a:xfrm>
            <a:prstGeom prst="roundRect">
              <a:avLst>
                <a:gd name="adj" fmla="val 10000"/>
              </a:avLst>
            </a:prstGeom>
            <a:blipFill rotWithShape="1">
              <a:blip r:embed="rId4">
                <a:extLst>
                  <a:ext uri="{28A0092B-C50C-407E-A947-70E740481C1C}">
                    <a14:useLocalDpi xmlns:a14="http://schemas.microsoft.com/office/drawing/2010/main" val="0"/>
                  </a:ext>
                </a:extLst>
              </a:blip>
              <a:srcRect/>
              <a:stretch>
                <a:fillRect t="-44867" b="-48159"/>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reeform 9">
              <a:extLst>
                <a:ext uri="{FF2B5EF4-FFF2-40B4-BE49-F238E27FC236}">
                  <a16:creationId xmlns:a16="http://schemas.microsoft.com/office/drawing/2014/main" id="{327DD290-71F1-AC40-9781-7FB98A10C1CA}"/>
                </a:ext>
              </a:extLst>
            </p:cNvPr>
            <p:cNvSpPr/>
            <p:nvPr/>
          </p:nvSpPr>
          <p:spPr>
            <a:xfrm>
              <a:off x="2271033" y="1541672"/>
              <a:ext cx="1415478" cy="740930"/>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1" rIns="142331"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Keith Nichols</a:t>
              </a:r>
            </a:p>
            <a:p>
              <a:pPr marL="0" lvl="0" indent="0" algn="ctr" defTabSz="666750">
                <a:lnSpc>
                  <a:spcPct val="90000"/>
                </a:lnSpc>
                <a:spcBef>
                  <a:spcPct val="0"/>
                </a:spcBef>
                <a:spcAft>
                  <a:spcPts val="700"/>
                </a:spcAft>
                <a:buNone/>
              </a:pPr>
              <a:r>
                <a:rPr lang="en-US" sz="1200" kern="1200" dirty="0">
                  <a:solidFill>
                    <a:schemeClr val="tx1"/>
                  </a:solidFill>
                </a:rPr>
                <a:t>Small-Mid Firms</a:t>
              </a:r>
            </a:p>
          </p:txBody>
        </p:sp>
        <p:sp>
          <p:nvSpPr>
            <p:cNvPr id="11" name="Rounded Rectangle 10">
              <a:extLst>
                <a:ext uri="{FF2B5EF4-FFF2-40B4-BE49-F238E27FC236}">
                  <a16:creationId xmlns:a16="http://schemas.microsoft.com/office/drawing/2014/main" id="{1CFD1AB7-25FD-DE4B-9A47-281F7EE6EF04}"/>
                </a:ext>
              </a:extLst>
            </p:cNvPr>
            <p:cNvSpPr/>
            <p:nvPr/>
          </p:nvSpPr>
          <p:spPr>
            <a:xfrm>
              <a:off x="3828059" y="814498"/>
              <a:ext cx="1415478" cy="695549"/>
            </a:xfrm>
            <a:prstGeom prst="roundRect">
              <a:avLst>
                <a:gd name="adj" fmla="val 10000"/>
              </a:avLst>
            </a:prstGeom>
            <a:blipFill rotWithShape="1">
              <a:blip r:embed="rId5">
                <a:extLst>
                  <a:ext uri="{28A0092B-C50C-407E-A947-70E740481C1C}">
                    <a14:useLocalDpi xmlns:a14="http://schemas.microsoft.com/office/drawing/2010/main" val="0"/>
                  </a:ext>
                </a:extLst>
              </a:blip>
              <a:srcRect/>
              <a:stretch>
                <a:fillRect l="4006" t="-39000" r="4676" b="-37266"/>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2" name="Freeform 11">
              <a:extLst>
                <a:ext uri="{FF2B5EF4-FFF2-40B4-BE49-F238E27FC236}">
                  <a16:creationId xmlns:a16="http://schemas.microsoft.com/office/drawing/2014/main" id="{954F62E7-0C2D-6D4C-A6A1-C5F772B7F18B}"/>
                </a:ext>
              </a:extLst>
            </p:cNvPr>
            <p:cNvSpPr/>
            <p:nvPr/>
          </p:nvSpPr>
          <p:spPr>
            <a:xfrm>
              <a:off x="3828059" y="1541672"/>
              <a:ext cx="1415478" cy="740929"/>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0" rIns="142331"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Keith James</a:t>
              </a:r>
            </a:p>
            <a:p>
              <a:pPr marL="0" lvl="0" indent="0" algn="ctr" defTabSz="666750">
                <a:lnSpc>
                  <a:spcPct val="90000"/>
                </a:lnSpc>
                <a:spcBef>
                  <a:spcPct val="0"/>
                </a:spcBef>
                <a:spcAft>
                  <a:spcPts val="700"/>
                </a:spcAft>
                <a:buNone/>
              </a:pPr>
              <a:r>
                <a:rPr lang="en-US" sz="1200" kern="1200" dirty="0">
                  <a:solidFill>
                    <a:schemeClr val="tx1"/>
                  </a:solidFill>
                </a:rPr>
                <a:t>Large Firms</a:t>
              </a:r>
            </a:p>
          </p:txBody>
        </p:sp>
        <p:sp>
          <p:nvSpPr>
            <p:cNvPr id="13" name="Rounded Rectangle 12">
              <a:extLst>
                <a:ext uri="{FF2B5EF4-FFF2-40B4-BE49-F238E27FC236}">
                  <a16:creationId xmlns:a16="http://schemas.microsoft.com/office/drawing/2014/main" id="{9D050A8B-FA2D-304C-BB17-D93D6707829F}"/>
                </a:ext>
              </a:extLst>
            </p:cNvPr>
            <p:cNvSpPr/>
            <p:nvPr/>
          </p:nvSpPr>
          <p:spPr>
            <a:xfrm>
              <a:off x="5385085" y="814498"/>
              <a:ext cx="1415478" cy="695549"/>
            </a:xfrm>
            <a:prstGeom prst="roundRect">
              <a:avLst>
                <a:gd name="adj" fmla="val 10000"/>
              </a:avLst>
            </a:prstGeom>
            <a:blipFill rotWithShape="1">
              <a:blip r:embed="rId6">
                <a:extLst>
                  <a:ext uri="{28A0092B-C50C-407E-A947-70E740481C1C}">
                    <a14:useLocalDpi xmlns:a14="http://schemas.microsoft.com/office/drawing/2010/main" val="0"/>
                  </a:ext>
                </a:extLst>
              </a:blip>
              <a:srcRect/>
              <a:stretch>
                <a:fillRect t="-64714" b="-52762"/>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4" name="Freeform 13">
              <a:extLst>
                <a:ext uri="{FF2B5EF4-FFF2-40B4-BE49-F238E27FC236}">
                  <a16:creationId xmlns:a16="http://schemas.microsoft.com/office/drawing/2014/main" id="{D7645C1E-ACE3-314C-99AA-8568BB407602}"/>
                </a:ext>
              </a:extLst>
            </p:cNvPr>
            <p:cNvSpPr/>
            <p:nvPr/>
          </p:nvSpPr>
          <p:spPr>
            <a:xfrm>
              <a:off x="5385085" y="1541673"/>
              <a:ext cx="1415478" cy="740930"/>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0" rIns="142331" bIns="142332"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Swati Garodia</a:t>
              </a:r>
            </a:p>
            <a:p>
              <a:pPr marL="0" lvl="0" indent="0" algn="ctr" defTabSz="666750">
                <a:lnSpc>
                  <a:spcPct val="90000"/>
                </a:lnSpc>
                <a:spcBef>
                  <a:spcPct val="0"/>
                </a:spcBef>
                <a:spcAft>
                  <a:spcPts val="700"/>
                </a:spcAft>
                <a:buNone/>
              </a:pPr>
              <a:r>
                <a:rPr lang="en-US" sz="1200" kern="1200" dirty="0">
                  <a:solidFill>
                    <a:schemeClr val="tx1"/>
                  </a:solidFill>
                </a:rPr>
                <a:t>Product</a:t>
              </a:r>
            </a:p>
          </p:txBody>
        </p:sp>
        <p:sp>
          <p:nvSpPr>
            <p:cNvPr id="17" name="Rounded Rectangle 16">
              <a:extLst>
                <a:ext uri="{FF2B5EF4-FFF2-40B4-BE49-F238E27FC236}">
                  <a16:creationId xmlns:a16="http://schemas.microsoft.com/office/drawing/2014/main" id="{33FA53F8-FC0B-8D41-87F2-73B67B1D1687}"/>
                </a:ext>
              </a:extLst>
            </p:cNvPr>
            <p:cNvSpPr/>
            <p:nvPr/>
          </p:nvSpPr>
          <p:spPr>
            <a:xfrm>
              <a:off x="6942112" y="814498"/>
              <a:ext cx="1415478" cy="695549"/>
            </a:xfrm>
            <a:prstGeom prst="roundRect">
              <a:avLst>
                <a:gd name="adj" fmla="val 10000"/>
              </a:avLst>
            </a:prstGeom>
            <a:blipFill rotWithShape="1">
              <a:blip r:embed="rId7">
                <a:extLst>
                  <a:ext uri="{28A0092B-C50C-407E-A947-70E740481C1C}">
                    <a14:useLocalDpi xmlns:a14="http://schemas.microsoft.com/office/drawing/2010/main" val="0"/>
                  </a:ext>
                </a:extLst>
              </a:blip>
              <a:srcRect/>
              <a:stretch>
                <a:fillRect l="11745" t="-53976" r="9629" b="-16550"/>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8" name="Freeform 17">
              <a:extLst>
                <a:ext uri="{FF2B5EF4-FFF2-40B4-BE49-F238E27FC236}">
                  <a16:creationId xmlns:a16="http://schemas.microsoft.com/office/drawing/2014/main" id="{6951A031-2C67-C543-85FB-50F4709BE8DE}"/>
                </a:ext>
              </a:extLst>
            </p:cNvPr>
            <p:cNvSpPr/>
            <p:nvPr/>
          </p:nvSpPr>
          <p:spPr>
            <a:xfrm>
              <a:off x="6942112" y="1541672"/>
              <a:ext cx="1415478" cy="740929"/>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0" rIns="142331"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Joe Jackson</a:t>
              </a:r>
            </a:p>
            <a:p>
              <a:pPr marL="0" lvl="0" indent="0" algn="ctr" defTabSz="666750">
                <a:lnSpc>
                  <a:spcPct val="90000"/>
                </a:lnSpc>
                <a:spcBef>
                  <a:spcPct val="0"/>
                </a:spcBef>
                <a:spcAft>
                  <a:spcPts val="700"/>
                </a:spcAft>
                <a:buNone/>
              </a:pPr>
              <a:r>
                <a:rPr lang="en-US" sz="1200" kern="1200" dirty="0">
                  <a:solidFill>
                    <a:schemeClr val="tx1"/>
                  </a:solidFill>
                </a:rPr>
                <a:t>Government</a:t>
              </a:r>
            </a:p>
          </p:txBody>
        </p:sp>
        <p:sp>
          <p:nvSpPr>
            <p:cNvPr id="19" name="Rounded Rectangle 18">
              <a:extLst>
                <a:ext uri="{FF2B5EF4-FFF2-40B4-BE49-F238E27FC236}">
                  <a16:creationId xmlns:a16="http://schemas.microsoft.com/office/drawing/2014/main" id="{A29DD361-CC52-C542-8888-CC7442C77D0B}"/>
                </a:ext>
              </a:extLst>
            </p:cNvPr>
            <p:cNvSpPr/>
            <p:nvPr/>
          </p:nvSpPr>
          <p:spPr>
            <a:xfrm>
              <a:off x="8499138" y="814498"/>
              <a:ext cx="1415478" cy="695549"/>
            </a:xfrm>
            <a:prstGeom prst="roundRect">
              <a:avLst>
                <a:gd name="adj" fmla="val 10000"/>
              </a:avLst>
            </a:prstGeom>
            <a:blipFill rotWithShape="1">
              <a:blip r:embed="rId8">
                <a:extLst>
                  <a:ext uri="{28A0092B-C50C-407E-A947-70E740481C1C}">
                    <a14:useLocalDpi xmlns:a14="http://schemas.microsoft.com/office/drawing/2010/main" val="0"/>
                  </a:ext>
                </a:extLst>
              </a:blip>
              <a:srcRect/>
              <a:stretch>
                <a:fillRect l="-16112" t="-59884" r="-13414" b="-64013"/>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0" name="Freeform 19">
              <a:extLst>
                <a:ext uri="{FF2B5EF4-FFF2-40B4-BE49-F238E27FC236}">
                  <a16:creationId xmlns:a16="http://schemas.microsoft.com/office/drawing/2014/main" id="{45AED133-81B3-184F-88DC-9F92DDD51CAE}"/>
                </a:ext>
              </a:extLst>
            </p:cNvPr>
            <p:cNvSpPr/>
            <p:nvPr/>
          </p:nvSpPr>
          <p:spPr>
            <a:xfrm>
              <a:off x="8499138" y="1541672"/>
              <a:ext cx="1415478" cy="740930"/>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1" rIns="142331"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Sejal Amin</a:t>
              </a:r>
            </a:p>
            <a:p>
              <a:pPr marL="0" lvl="0" indent="0" algn="ctr" defTabSz="666750">
                <a:lnSpc>
                  <a:spcPct val="90000"/>
                </a:lnSpc>
                <a:spcBef>
                  <a:spcPct val="0"/>
                </a:spcBef>
                <a:spcAft>
                  <a:spcPts val="700"/>
                </a:spcAft>
                <a:buNone/>
              </a:pPr>
              <a:r>
                <a:rPr lang="en-US" sz="1200" kern="1200" dirty="0">
                  <a:solidFill>
                    <a:schemeClr val="tx1"/>
                  </a:solidFill>
                </a:rPr>
                <a:t>Technology</a:t>
              </a:r>
            </a:p>
          </p:txBody>
        </p:sp>
        <p:sp>
          <p:nvSpPr>
            <p:cNvPr id="21" name="Rounded Rectangle 20">
              <a:extLst>
                <a:ext uri="{FF2B5EF4-FFF2-40B4-BE49-F238E27FC236}">
                  <a16:creationId xmlns:a16="http://schemas.microsoft.com/office/drawing/2014/main" id="{A8EE6AE4-A432-B942-B412-F94CA1AF999E}"/>
                </a:ext>
              </a:extLst>
            </p:cNvPr>
            <p:cNvSpPr/>
            <p:nvPr/>
          </p:nvSpPr>
          <p:spPr>
            <a:xfrm>
              <a:off x="10056164" y="814498"/>
              <a:ext cx="1415478" cy="695549"/>
            </a:xfrm>
            <a:prstGeom prst="roundRect">
              <a:avLst>
                <a:gd name="adj" fmla="val 10000"/>
              </a:avLst>
            </a:prstGeom>
            <a:blipFill rotWithShape="1">
              <a:blip r:embed="rId9">
                <a:extLst>
                  <a:ext uri="{28A0092B-C50C-407E-A947-70E740481C1C}">
                    <a14:useLocalDpi xmlns:a14="http://schemas.microsoft.com/office/drawing/2010/main" val="0"/>
                  </a:ext>
                </a:extLst>
              </a:blip>
              <a:srcRect/>
              <a:stretch>
                <a:fillRect l="6460" t="-73119" r="5878" b="-46243"/>
              </a:stretch>
            </a:blipFill>
            <a:ln w="28575">
              <a:solidFill>
                <a:schemeClr val="bg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22" name="Freeform 21">
              <a:extLst>
                <a:ext uri="{FF2B5EF4-FFF2-40B4-BE49-F238E27FC236}">
                  <a16:creationId xmlns:a16="http://schemas.microsoft.com/office/drawing/2014/main" id="{CFF08798-2480-1241-942B-EA31E4FDC918}"/>
                </a:ext>
              </a:extLst>
            </p:cNvPr>
            <p:cNvSpPr/>
            <p:nvPr/>
          </p:nvSpPr>
          <p:spPr>
            <a:xfrm>
              <a:off x="10056164" y="1541672"/>
              <a:ext cx="1415478" cy="740930"/>
            </a:xfrm>
            <a:custGeom>
              <a:avLst/>
              <a:gdLst>
                <a:gd name="connsiteX0" fmla="*/ 121721 w 1415478"/>
                <a:gd name="connsiteY0" fmla="*/ 0 h 1159248"/>
                <a:gd name="connsiteX1" fmla="*/ 1293757 w 1415478"/>
                <a:gd name="connsiteY1" fmla="*/ 0 h 1159248"/>
                <a:gd name="connsiteX2" fmla="*/ 1415478 w 1415478"/>
                <a:gd name="connsiteY2" fmla="*/ 121721 h 1159248"/>
                <a:gd name="connsiteX3" fmla="*/ 1415478 w 1415478"/>
                <a:gd name="connsiteY3" fmla="*/ 1159248 h 1159248"/>
                <a:gd name="connsiteX4" fmla="*/ 1415478 w 1415478"/>
                <a:gd name="connsiteY4" fmla="*/ 1159248 h 1159248"/>
                <a:gd name="connsiteX5" fmla="*/ 0 w 1415478"/>
                <a:gd name="connsiteY5" fmla="*/ 1159248 h 1159248"/>
                <a:gd name="connsiteX6" fmla="*/ 0 w 1415478"/>
                <a:gd name="connsiteY6" fmla="*/ 1159248 h 1159248"/>
                <a:gd name="connsiteX7" fmla="*/ 0 w 1415478"/>
                <a:gd name="connsiteY7" fmla="*/ 121721 h 1159248"/>
                <a:gd name="connsiteX8" fmla="*/ 121721 w 1415478"/>
                <a:gd name="connsiteY8" fmla="*/ 0 h 11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5478" h="1159248">
                  <a:moveTo>
                    <a:pt x="1293757" y="1159248"/>
                  </a:moveTo>
                  <a:lnTo>
                    <a:pt x="121721" y="1159248"/>
                  </a:lnTo>
                  <a:cubicBezTo>
                    <a:pt x="54496" y="1159248"/>
                    <a:pt x="0" y="1104752"/>
                    <a:pt x="0" y="1037527"/>
                  </a:cubicBezTo>
                  <a:lnTo>
                    <a:pt x="0" y="0"/>
                  </a:lnTo>
                  <a:lnTo>
                    <a:pt x="0" y="0"/>
                  </a:lnTo>
                  <a:lnTo>
                    <a:pt x="1415478" y="0"/>
                  </a:lnTo>
                  <a:lnTo>
                    <a:pt x="1415478" y="0"/>
                  </a:lnTo>
                  <a:lnTo>
                    <a:pt x="1415478" y="1037527"/>
                  </a:lnTo>
                  <a:cubicBezTo>
                    <a:pt x="1415478" y="1104752"/>
                    <a:pt x="1360982" y="1159248"/>
                    <a:pt x="1293757" y="1159248"/>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331" tIns="106681" rIns="142331" bIns="142331" numCol="1" spcCol="1270" anchor="t" anchorCtr="0">
              <a:noAutofit/>
            </a:bodyPr>
            <a:lstStyle/>
            <a:p>
              <a:pPr marL="0" lvl="0" indent="0" algn="ctr" defTabSz="666750">
                <a:lnSpc>
                  <a:spcPct val="90000"/>
                </a:lnSpc>
                <a:spcBef>
                  <a:spcPct val="0"/>
                </a:spcBef>
                <a:spcAft>
                  <a:spcPts val="700"/>
                </a:spcAft>
                <a:buNone/>
              </a:pPr>
              <a:r>
                <a:rPr lang="en-US" sz="1200" b="1" kern="1200" dirty="0">
                  <a:solidFill>
                    <a:schemeClr val="bg1"/>
                  </a:solidFill>
                </a:rPr>
                <a:t>Jenny Riggs</a:t>
              </a:r>
            </a:p>
            <a:p>
              <a:pPr marL="0" lvl="0" indent="0" algn="ctr" defTabSz="666750">
                <a:lnSpc>
                  <a:spcPct val="90000"/>
                </a:lnSpc>
                <a:spcBef>
                  <a:spcPct val="0"/>
                </a:spcBef>
                <a:spcAft>
                  <a:spcPts val="700"/>
                </a:spcAft>
                <a:buNone/>
              </a:pPr>
              <a:r>
                <a:rPr lang="en-US" sz="1200" kern="1200" dirty="0">
                  <a:solidFill>
                    <a:schemeClr val="tx1"/>
                  </a:solidFill>
                </a:rPr>
                <a:t>Customer Success</a:t>
              </a:r>
            </a:p>
          </p:txBody>
        </p:sp>
      </p:grpSp>
      <p:grpSp>
        <p:nvGrpSpPr>
          <p:cNvPr id="30" name="Group 29">
            <a:extLst>
              <a:ext uri="{FF2B5EF4-FFF2-40B4-BE49-F238E27FC236}">
                <a16:creationId xmlns:a16="http://schemas.microsoft.com/office/drawing/2014/main" id="{9CD7A6B3-DB57-1E44-8626-31C3BA110DC0}"/>
              </a:ext>
            </a:extLst>
          </p:cNvPr>
          <p:cNvGrpSpPr/>
          <p:nvPr/>
        </p:nvGrpSpPr>
        <p:grpSpPr>
          <a:xfrm>
            <a:off x="637503" y="2913387"/>
            <a:ext cx="10433771" cy="3603521"/>
            <a:chOff x="637503" y="3040387"/>
            <a:chExt cx="10433771" cy="3603521"/>
          </a:xfrm>
        </p:grpSpPr>
        <p:sp>
          <p:nvSpPr>
            <p:cNvPr id="31" name="Rectangle 30">
              <a:extLst>
                <a:ext uri="{FF2B5EF4-FFF2-40B4-BE49-F238E27FC236}">
                  <a16:creationId xmlns:a16="http://schemas.microsoft.com/office/drawing/2014/main" id="{AACE64C3-D29F-234E-9132-2D0FD7D8F2E6}"/>
                </a:ext>
              </a:extLst>
            </p:cNvPr>
            <p:cNvSpPr/>
            <p:nvPr/>
          </p:nvSpPr>
          <p:spPr>
            <a:xfrm>
              <a:off x="867039" y="4428673"/>
              <a:ext cx="10204235" cy="1970414"/>
            </a:xfrm>
            <a:prstGeom prst="rect">
              <a:avLst/>
            </a:prstGeom>
            <a:noFill/>
          </p:spPr>
        </p:sp>
        <p:sp>
          <p:nvSpPr>
            <p:cNvPr id="33" name="Rounded Rectangle 32">
              <a:extLst>
                <a:ext uri="{FF2B5EF4-FFF2-40B4-BE49-F238E27FC236}">
                  <a16:creationId xmlns:a16="http://schemas.microsoft.com/office/drawing/2014/main" id="{E067E4D6-A403-CA48-9E72-35D9D3D3C9F3}"/>
                </a:ext>
              </a:extLst>
            </p:cNvPr>
            <p:cNvSpPr/>
            <p:nvPr/>
          </p:nvSpPr>
          <p:spPr>
            <a:xfrm>
              <a:off x="3828058" y="3040387"/>
              <a:ext cx="1415478" cy="694944"/>
            </a:xfrm>
            <a:prstGeom prst="roundRect">
              <a:avLst>
                <a:gd name="adj" fmla="val 10000"/>
              </a:avLst>
            </a:prstGeom>
            <a:blipFill rotWithShape="1">
              <a:blip r:embed="rId10">
                <a:extLst>
                  <a:ext uri="{28A0092B-C50C-407E-A947-70E740481C1C}">
                    <a14:useLocalDpi xmlns:a14="http://schemas.microsoft.com/office/drawing/2010/main" val="0"/>
                  </a:ext>
                </a:extLst>
              </a:blip>
              <a:srcRect/>
              <a:stretch>
                <a:fillRect l="9740" t="-59364" r="5460" b="-5080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4" name="Freeform 33">
              <a:extLst>
                <a:ext uri="{FF2B5EF4-FFF2-40B4-BE49-F238E27FC236}">
                  <a16:creationId xmlns:a16="http://schemas.microsoft.com/office/drawing/2014/main" id="{CC47E150-AEE8-2F40-8124-EE46A7D22141}"/>
                </a:ext>
              </a:extLst>
            </p:cNvPr>
            <p:cNvSpPr/>
            <p:nvPr/>
          </p:nvSpPr>
          <p:spPr>
            <a:xfrm>
              <a:off x="3786493" y="3769893"/>
              <a:ext cx="1475330" cy="1083728"/>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9" tIns="106681" rIns="140008" bIns="140008" numCol="1" spcCol="1270" anchor="t" anchorCtr="0">
              <a:noAutofit/>
            </a:bodyPr>
            <a:lstStyle/>
            <a:p>
              <a:pPr marL="0" lvl="0" indent="0" algn="ctr" defTabSz="666750">
                <a:lnSpc>
                  <a:spcPct val="90000"/>
                </a:lnSpc>
                <a:spcBef>
                  <a:spcPct val="0"/>
                </a:spcBef>
                <a:spcAft>
                  <a:spcPts val="700"/>
                </a:spcAft>
                <a:buNone/>
              </a:pPr>
              <a:r>
                <a:rPr lang="en-US" sz="1200" b="1" kern="1200" dirty="0"/>
                <a:t>Michelle Scheer</a:t>
              </a:r>
            </a:p>
            <a:p>
              <a:pPr marL="0" lvl="0" indent="0" algn="ctr" defTabSz="666750">
                <a:lnSpc>
                  <a:spcPct val="90000"/>
                </a:lnSpc>
                <a:spcBef>
                  <a:spcPct val="0"/>
                </a:spcBef>
                <a:spcAft>
                  <a:spcPts val="700"/>
                </a:spcAft>
                <a:buNone/>
              </a:pPr>
              <a:r>
                <a:rPr lang="en-US" sz="1200" kern="1200" dirty="0">
                  <a:solidFill>
                    <a:schemeClr val="tx1"/>
                  </a:solidFill>
                </a:rPr>
                <a:t>Finance</a:t>
              </a:r>
            </a:p>
          </p:txBody>
        </p:sp>
        <p:sp>
          <p:nvSpPr>
            <p:cNvPr id="35" name="Rounded Rectangle 34">
              <a:extLst>
                <a:ext uri="{FF2B5EF4-FFF2-40B4-BE49-F238E27FC236}">
                  <a16:creationId xmlns:a16="http://schemas.microsoft.com/office/drawing/2014/main" id="{2E091DDD-A6C2-1F45-A7D0-9CEFE9B23366}"/>
                </a:ext>
              </a:extLst>
            </p:cNvPr>
            <p:cNvSpPr/>
            <p:nvPr/>
          </p:nvSpPr>
          <p:spPr>
            <a:xfrm>
              <a:off x="5385085" y="3040387"/>
              <a:ext cx="1415478" cy="694944"/>
            </a:xfrm>
            <a:prstGeom prst="roundRect">
              <a:avLst>
                <a:gd name="adj" fmla="val 10000"/>
              </a:avLst>
            </a:prstGeom>
            <a:blipFill rotWithShape="1">
              <a:blip r:embed="rId11">
                <a:extLst>
                  <a:ext uri="{28A0092B-C50C-407E-A947-70E740481C1C}">
                    <a14:useLocalDpi xmlns:a14="http://schemas.microsoft.com/office/drawing/2010/main" val="0"/>
                  </a:ext>
                </a:extLst>
              </a:blip>
              <a:srcRect/>
              <a:stretch>
                <a:fillRect l="932" t="-71491" r="360" b="-62289"/>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6" name="Freeform 35">
              <a:extLst>
                <a:ext uri="{FF2B5EF4-FFF2-40B4-BE49-F238E27FC236}">
                  <a16:creationId xmlns:a16="http://schemas.microsoft.com/office/drawing/2014/main" id="{919F992A-6078-7D48-B4B2-B4C9D5226A38}"/>
                </a:ext>
              </a:extLst>
            </p:cNvPr>
            <p:cNvSpPr/>
            <p:nvPr/>
          </p:nvSpPr>
          <p:spPr>
            <a:xfrm>
              <a:off x="5409356" y="3769893"/>
              <a:ext cx="1475329" cy="1083728"/>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8" tIns="106681" rIns="140008" bIns="140008" numCol="1" spcCol="1270" anchor="t" anchorCtr="0">
              <a:noAutofit/>
            </a:bodyPr>
            <a:lstStyle/>
            <a:p>
              <a:pPr marL="0" lvl="0" indent="0" algn="ctr" defTabSz="666750">
                <a:lnSpc>
                  <a:spcPct val="90000"/>
                </a:lnSpc>
                <a:spcBef>
                  <a:spcPct val="0"/>
                </a:spcBef>
                <a:spcAft>
                  <a:spcPts val="700"/>
                </a:spcAft>
                <a:buNone/>
              </a:pPr>
              <a:r>
                <a:rPr lang="en-US" sz="1200" b="1" kern="1200" dirty="0"/>
                <a:t>Todd Sample</a:t>
              </a:r>
            </a:p>
            <a:p>
              <a:pPr marL="0" lvl="0" indent="0" algn="ctr" defTabSz="666750">
                <a:lnSpc>
                  <a:spcPct val="90000"/>
                </a:lnSpc>
                <a:spcBef>
                  <a:spcPct val="0"/>
                </a:spcBef>
                <a:spcAft>
                  <a:spcPts val="700"/>
                </a:spcAft>
                <a:buNone/>
              </a:pPr>
              <a:r>
                <a:rPr lang="en-US" sz="1200" kern="1200" dirty="0">
                  <a:solidFill>
                    <a:schemeClr val="tx1"/>
                  </a:solidFill>
                </a:rPr>
                <a:t>Strategy</a:t>
              </a:r>
            </a:p>
          </p:txBody>
        </p:sp>
        <p:sp>
          <p:nvSpPr>
            <p:cNvPr id="37" name="Rounded Rectangle 36">
              <a:extLst>
                <a:ext uri="{FF2B5EF4-FFF2-40B4-BE49-F238E27FC236}">
                  <a16:creationId xmlns:a16="http://schemas.microsoft.com/office/drawing/2014/main" id="{F911A10C-343D-6C42-98AE-FAED83842D87}"/>
                </a:ext>
              </a:extLst>
            </p:cNvPr>
            <p:cNvSpPr/>
            <p:nvPr/>
          </p:nvSpPr>
          <p:spPr>
            <a:xfrm>
              <a:off x="6937018" y="3040387"/>
              <a:ext cx="1415478" cy="694944"/>
            </a:xfrm>
            <a:prstGeom prst="roundRect">
              <a:avLst>
                <a:gd name="adj" fmla="val 10000"/>
              </a:avLst>
            </a:prstGeom>
            <a:blipFill rotWithShape="1">
              <a:blip r:embed="rId12">
                <a:extLst>
                  <a:ext uri="{28A0092B-C50C-407E-A947-70E740481C1C}">
                    <a14:useLocalDpi xmlns:a14="http://schemas.microsoft.com/office/drawing/2010/main" val="0"/>
                  </a:ext>
                </a:extLst>
              </a:blip>
              <a:srcRect/>
              <a:stretch>
                <a:fillRect l="-8452" t="-84307" r="-16734" b="-113636"/>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8" name="Freeform 37">
              <a:extLst>
                <a:ext uri="{FF2B5EF4-FFF2-40B4-BE49-F238E27FC236}">
                  <a16:creationId xmlns:a16="http://schemas.microsoft.com/office/drawing/2014/main" id="{81012FAB-FD7C-C249-AF22-FB07A2F4B5B6}"/>
                </a:ext>
              </a:extLst>
            </p:cNvPr>
            <p:cNvSpPr/>
            <p:nvPr/>
          </p:nvSpPr>
          <p:spPr>
            <a:xfrm>
              <a:off x="6965714" y="3769893"/>
              <a:ext cx="1475329" cy="1083728"/>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8" tIns="106681" rIns="140008" bIns="140008" numCol="1" spcCol="1270" anchor="t" anchorCtr="0">
              <a:noAutofit/>
            </a:bodyPr>
            <a:lstStyle/>
            <a:p>
              <a:pPr marL="0" lvl="0" indent="0" algn="ctr" defTabSz="666750">
                <a:lnSpc>
                  <a:spcPct val="90000"/>
                </a:lnSpc>
                <a:spcBef>
                  <a:spcPct val="0"/>
                </a:spcBef>
                <a:spcAft>
                  <a:spcPts val="700"/>
                </a:spcAft>
                <a:buNone/>
              </a:pPr>
              <a:r>
                <a:rPr lang="en-US" sz="1200" b="1" kern="1200" dirty="0"/>
                <a:t>Paul Brindle</a:t>
              </a:r>
            </a:p>
            <a:p>
              <a:pPr marL="0" lvl="0" indent="0" algn="ctr" defTabSz="666750">
                <a:lnSpc>
                  <a:spcPct val="90000"/>
                </a:lnSpc>
                <a:spcBef>
                  <a:spcPct val="0"/>
                </a:spcBef>
                <a:spcAft>
                  <a:spcPts val="700"/>
                </a:spcAft>
                <a:buNone/>
              </a:pPr>
              <a:r>
                <a:rPr lang="en-US" sz="1200" kern="1200" dirty="0">
                  <a:solidFill>
                    <a:schemeClr val="tx1"/>
                  </a:solidFill>
                </a:rPr>
                <a:t>Product</a:t>
              </a:r>
            </a:p>
          </p:txBody>
        </p:sp>
        <p:sp>
          <p:nvSpPr>
            <p:cNvPr id="39" name="Rounded Rectangle 38">
              <a:extLst>
                <a:ext uri="{FF2B5EF4-FFF2-40B4-BE49-F238E27FC236}">
                  <a16:creationId xmlns:a16="http://schemas.microsoft.com/office/drawing/2014/main" id="{3F05C0FE-6CD8-F740-9A40-72D10DBDF464}"/>
                </a:ext>
              </a:extLst>
            </p:cNvPr>
            <p:cNvSpPr/>
            <p:nvPr/>
          </p:nvSpPr>
          <p:spPr>
            <a:xfrm>
              <a:off x="714006" y="4842518"/>
              <a:ext cx="1390060" cy="694944"/>
            </a:xfrm>
            <a:prstGeom prst="roundRect">
              <a:avLst>
                <a:gd name="adj" fmla="val 10000"/>
              </a:avLst>
            </a:prstGeom>
            <a:blipFill rotWithShape="1">
              <a:blip r:embed="rId13"/>
              <a:srcRect/>
              <a:stretch>
                <a:fillRect l="-3676" t="-47112" r="-4866" b="-16888"/>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40" name="Freeform 39">
              <a:extLst>
                <a:ext uri="{FF2B5EF4-FFF2-40B4-BE49-F238E27FC236}">
                  <a16:creationId xmlns:a16="http://schemas.microsoft.com/office/drawing/2014/main" id="{520EDF0A-D94D-0E42-BAA5-8C4F3000F410}"/>
                </a:ext>
              </a:extLst>
            </p:cNvPr>
            <p:cNvSpPr/>
            <p:nvPr/>
          </p:nvSpPr>
          <p:spPr>
            <a:xfrm>
              <a:off x="637503" y="5560180"/>
              <a:ext cx="1475329" cy="1083728"/>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8" tIns="106680" rIns="140008" bIns="140009" numCol="1" spcCol="1270" anchor="t" anchorCtr="0">
              <a:noAutofit/>
            </a:bodyPr>
            <a:lstStyle/>
            <a:p>
              <a:pPr marL="0" lvl="0" indent="0" algn="ctr" defTabSz="666750">
                <a:lnSpc>
                  <a:spcPct val="90000"/>
                </a:lnSpc>
                <a:spcBef>
                  <a:spcPct val="0"/>
                </a:spcBef>
                <a:spcAft>
                  <a:spcPts val="700"/>
                </a:spcAft>
                <a:buNone/>
              </a:pPr>
              <a:r>
                <a:rPr lang="en-US" sz="1200" b="1" kern="1200" dirty="0"/>
                <a:t>Hideo Esaka</a:t>
              </a:r>
            </a:p>
            <a:p>
              <a:pPr marL="0" lvl="0" indent="0" algn="ctr" defTabSz="666750">
                <a:lnSpc>
                  <a:spcPct val="90000"/>
                </a:lnSpc>
                <a:spcBef>
                  <a:spcPct val="0"/>
                </a:spcBef>
                <a:spcAft>
                  <a:spcPts val="700"/>
                </a:spcAft>
                <a:buNone/>
              </a:pPr>
              <a:r>
                <a:rPr lang="en-US" sz="1200" kern="1200" dirty="0">
                  <a:solidFill>
                    <a:schemeClr val="tx1"/>
                  </a:solidFill>
                </a:rPr>
                <a:t>Marketing</a:t>
              </a:r>
            </a:p>
          </p:txBody>
        </p:sp>
        <p:sp>
          <p:nvSpPr>
            <p:cNvPr id="41" name="Rounded Rectangle 40">
              <a:extLst>
                <a:ext uri="{FF2B5EF4-FFF2-40B4-BE49-F238E27FC236}">
                  <a16:creationId xmlns:a16="http://schemas.microsoft.com/office/drawing/2014/main" id="{AB424E9C-EAC6-4440-B177-FA19FE38B030}"/>
                </a:ext>
              </a:extLst>
            </p:cNvPr>
            <p:cNvSpPr/>
            <p:nvPr/>
          </p:nvSpPr>
          <p:spPr>
            <a:xfrm>
              <a:off x="2271034" y="4842518"/>
              <a:ext cx="1415478" cy="694944"/>
            </a:xfrm>
            <a:prstGeom prst="roundRect">
              <a:avLst>
                <a:gd name="adj" fmla="val 10000"/>
              </a:avLst>
            </a:prstGeom>
            <a:blipFill rotWithShape="1">
              <a:blip r:embed="rId14">
                <a:extLst>
                  <a:ext uri="{28A0092B-C50C-407E-A947-70E740481C1C}">
                    <a14:useLocalDpi xmlns:a14="http://schemas.microsoft.com/office/drawing/2010/main" val="0"/>
                  </a:ext>
                </a:extLst>
              </a:blip>
              <a:srcRect/>
              <a:stretch>
                <a:fillRect l="-6500" t="-64950" r="-11758" b="-76716"/>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2" name="Freeform 41">
              <a:extLst>
                <a:ext uri="{FF2B5EF4-FFF2-40B4-BE49-F238E27FC236}">
                  <a16:creationId xmlns:a16="http://schemas.microsoft.com/office/drawing/2014/main" id="{B0781DD1-7996-934A-AB3C-39CD21CF0016}"/>
                </a:ext>
              </a:extLst>
            </p:cNvPr>
            <p:cNvSpPr/>
            <p:nvPr/>
          </p:nvSpPr>
          <p:spPr>
            <a:xfrm>
              <a:off x="2260365" y="5560180"/>
              <a:ext cx="1475329" cy="1083727"/>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8" tIns="106680" rIns="140008" bIns="140008" numCol="1" spcCol="1270" anchor="t" anchorCtr="0">
              <a:noAutofit/>
            </a:bodyPr>
            <a:lstStyle/>
            <a:p>
              <a:pPr marL="0" lvl="0" indent="0" algn="ctr" defTabSz="666750">
                <a:lnSpc>
                  <a:spcPct val="90000"/>
                </a:lnSpc>
                <a:spcBef>
                  <a:spcPct val="0"/>
                </a:spcBef>
                <a:spcAft>
                  <a:spcPts val="700"/>
                </a:spcAft>
                <a:buNone/>
              </a:pPr>
              <a:r>
                <a:rPr lang="en-US" sz="1200" b="1" kern="1200" dirty="0"/>
                <a:t>Bill Chase</a:t>
              </a:r>
            </a:p>
            <a:p>
              <a:pPr marL="0" lvl="0" indent="0" algn="ctr" defTabSz="666750">
                <a:lnSpc>
                  <a:spcPct val="90000"/>
                </a:lnSpc>
                <a:spcBef>
                  <a:spcPct val="0"/>
                </a:spcBef>
                <a:spcAft>
                  <a:spcPts val="700"/>
                </a:spcAft>
                <a:buNone/>
              </a:pPr>
              <a:r>
                <a:rPr lang="en-US" sz="1200" kern="1200" dirty="0">
                  <a:solidFill>
                    <a:schemeClr val="tx1"/>
                  </a:solidFill>
                </a:rPr>
                <a:t>HR</a:t>
              </a:r>
            </a:p>
          </p:txBody>
        </p:sp>
        <p:sp>
          <p:nvSpPr>
            <p:cNvPr id="43" name="Rounded Rectangle 42">
              <a:extLst>
                <a:ext uri="{FF2B5EF4-FFF2-40B4-BE49-F238E27FC236}">
                  <a16:creationId xmlns:a16="http://schemas.microsoft.com/office/drawing/2014/main" id="{9E7998E3-A34F-5B43-9BEA-407BF6584846}"/>
                </a:ext>
              </a:extLst>
            </p:cNvPr>
            <p:cNvSpPr/>
            <p:nvPr/>
          </p:nvSpPr>
          <p:spPr>
            <a:xfrm>
              <a:off x="3828059" y="4842518"/>
              <a:ext cx="1415477" cy="694944"/>
            </a:xfrm>
            <a:prstGeom prst="roundRect">
              <a:avLst>
                <a:gd name="adj" fmla="val 10000"/>
              </a:avLst>
            </a:prstGeom>
            <a:blipFill rotWithShape="1">
              <a:blip r:embed="rId15"/>
              <a:srcRect/>
              <a:stretch>
                <a:fillRect l="13977" t="-15841" r="16499" b="-11483"/>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 name="Freeform 43">
              <a:extLst>
                <a:ext uri="{FF2B5EF4-FFF2-40B4-BE49-F238E27FC236}">
                  <a16:creationId xmlns:a16="http://schemas.microsoft.com/office/drawing/2014/main" id="{F588BA3E-7F5B-3946-AC6A-1F7464534788}"/>
                </a:ext>
              </a:extLst>
            </p:cNvPr>
            <p:cNvSpPr/>
            <p:nvPr/>
          </p:nvSpPr>
          <p:spPr>
            <a:xfrm>
              <a:off x="3604112" y="5560179"/>
              <a:ext cx="1780973" cy="1083728"/>
            </a:xfrm>
            <a:custGeom>
              <a:avLst/>
              <a:gdLst>
                <a:gd name="connsiteX0" fmla="*/ 113791 w 1475329"/>
                <a:gd name="connsiteY0" fmla="*/ 0 h 1083727"/>
                <a:gd name="connsiteX1" fmla="*/ 1361538 w 1475329"/>
                <a:gd name="connsiteY1" fmla="*/ 0 h 1083727"/>
                <a:gd name="connsiteX2" fmla="*/ 1475329 w 1475329"/>
                <a:gd name="connsiteY2" fmla="*/ 113791 h 1083727"/>
                <a:gd name="connsiteX3" fmla="*/ 1475329 w 1475329"/>
                <a:gd name="connsiteY3" fmla="*/ 1083727 h 1083727"/>
                <a:gd name="connsiteX4" fmla="*/ 1475329 w 1475329"/>
                <a:gd name="connsiteY4" fmla="*/ 1083727 h 1083727"/>
                <a:gd name="connsiteX5" fmla="*/ 0 w 1475329"/>
                <a:gd name="connsiteY5" fmla="*/ 1083727 h 1083727"/>
                <a:gd name="connsiteX6" fmla="*/ 0 w 1475329"/>
                <a:gd name="connsiteY6" fmla="*/ 1083727 h 1083727"/>
                <a:gd name="connsiteX7" fmla="*/ 0 w 1475329"/>
                <a:gd name="connsiteY7" fmla="*/ 113791 h 1083727"/>
                <a:gd name="connsiteX8" fmla="*/ 113791 w 1475329"/>
                <a:gd name="connsiteY8" fmla="*/ 0 h 108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5329" h="1083727">
                  <a:moveTo>
                    <a:pt x="1361538" y="1083727"/>
                  </a:moveTo>
                  <a:lnTo>
                    <a:pt x="113791" y="1083727"/>
                  </a:lnTo>
                  <a:cubicBezTo>
                    <a:pt x="50946" y="1083727"/>
                    <a:pt x="0" y="1032781"/>
                    <a:pt x="0" y="969936"/>
                  </a:cubicBezTo>
                  <a:lnTo>
                    <a:pt x="0" y="0"/>
                  </a:lnTo>
                  <a:lnTo>
                    <a:pt x="0" y="0"/>
                  </a:lnTo>
                  <a:lnTo>
                    <a:pt x="1475329" y="0"/>
                  </a:lnTo>
                  <a:lnTo>
                    <a:pt x="1475329" y="0"/>
                  </a:lnTo>
                  <a:lnTo>
                    <a:pt x="1475329" y="969936"/>
                  </a:lnTo>
                  <a:cubicBezTo>
                    <a:pt x="1475329" y="1032781"/>
                    <a:pt x="1424383" y="1083727"/>
                    <a:pt x="1361538" y="1083727"/>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008" tIns="106681" rIns="140008" bIns="140008" numCol="1" spcCol="1270" anchor="t" anchorCtr="0">
              <a:noAutofit/>
            </a:bodyPr>
            <a:lstStyle/>
            <a:p>
              <a:pPr marL="0" lvl="0" indent="0" algn="ctr" defTabSz="666750">
                <a:lnSpc>
                  <a:spcPct val="90000"/>
                </a:lnSpc>
                <a:spcBef>
                  <a:spcPct val="0"/>
                </a:spcBef>
                <a:spcAft>
                  <a:spcPts val="700"/>
                </a:spcAft>
                <a:buNone/>
              </a:pPr>
              <a:r>
                <a:rPr lang="en-US" sz="1200" b="1" kern="1200" dirty="0"/>
                <a:t>Laura Rojo-Eddy</a:t>
              </a:r>
            </a:p>
            <a:p>
              <a:pPr marL="0" lvl="0" indent="0" algn="ctr" defTabSz="666750">
                <a:lnSpc>
                  <a:spcPct val="90000"/>
                </a:lnSpc>
                <a:spcBef>
                  <a:spcPct val="0"/>
                </a:spcBef>
                <a:spcAft>
                  <a:spcPts val="700"/>
                </a:spcAft>
                <a:buNone/>
              </a:pPr>
              <a:r>
                <a:rPr lang="en-US" sz="1200" kern="1200" dirty="0" err="1">
                  <a:solidFill>
                    <a:schemeClr val="tx1"/>
                  </a:solidFill>
                </a:rPr>
                <a:t>Comms</a:t>
              </a:r>
              <a:endParaRPr lang="en-US" sz="1200" kern="1200" dirty="0">
                <a:solidFill>
                  <a:schemeClr val="tx1"/>
                </a:solidFill>
              </a:endParaRPr>
            </a:p>
          </p:txBody>
        </p:sp>
      </p:grpSp>
      <p:grpSp>
        <p:nvGrpSpPr>
          <p:cNvPr id="49" name="Group 48">
            <a:extLst>
              <a:ext uri="{FF2B5EF4-FFF2-40B4-BE49-F238E27FC236}">
                <a16:creationId xmlns:a16="http://schemas.microsoft.com/office/drawing/2014/main" id="{D122CBC5-9DFD-8148-A3B2-18DDF28DB734}"/>
              </a:ext>
            </a:extLst>
          </p:cNvPr>
          <p:cNvGrpSpPr/>
          <p:nvPr/>
        </p:nvGrpSpPr>
        <p:grpSpPr>
          <a:xfrm>
            <a:off x="5381679" y="4715517"/>
            <a:ext cx="6196734" cy="1838097"/>
            <a:chOff x="8482179" y="7221381"/>
            <a:chExt cx="6196734" cy="1838097"/>
          </a:xfrm>
        </p:grpSpPr>
        <p:sp>
          <p:nvSpPr>
            <p:cNvPr id="51" name="Rounded Rectangle 50">
              <a:extLst>
                <a:ext uri="{FF2B5EF4-FFF2-40B4-BE49-F238E27FC236}">
                  <a16:creationId xmlns:a16="http://schemas.microsoft.com/office/drawing/2014/main" id="{592A42D4-2E91-D844-B851-9E56AF131ACD}"/>
                </a:ext>
              </a:extLst>
            </p:cNvPr>
            <p:cNvSpPr/>
            <p:nvPr/>
          </p:nvSpPr>
          <p:spPr>
            <a:xfrm>
              <a:off x="8482179" y="7221381"/>
              <a:ext cx="1415477" cy="694944"/>
            </a:xfrm>
            <a:prstGeom prst="roundRect">
              <a:avLst>
                <a:gd name="adj" fmla="val 10000"/>
              </a:avLst>
            </a:prstGeom>
            <a:blipFill rotWithShape="1">
              <a:blip r:embed="rId16">
                <a:extLst>
                  <a:ext uri="{28A0092B-C50C-407E-A947-70E740481C1C}">
                    <a14:useLocalDpi xmlns:a14="http://schemas.microsoft.com/office/drawing/2010/main" val="0"/>
                  </a:ext>
                </a:extLst>
              </a:blip>
              <a:srcRect/>
              <a:stretch>
                <a:fillRect l="-884" t="-67514" r="884" b="-6487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nchor="t" anchorCtr="0"/>
            <a:lstStyle/>
            <a:p>
              <a:endParaRPr lang="en-US" dirty="0"/>
            </a:p>
          </p:txBody>
        </p:sp>
        <p:sp>
          <p:nvSpPr>
            <p:cNvPr id="52" name="Freeform 51">
              <a:extLst>
                <a:ext uri="{FF2B5EF4-FFF2-40B4-BE49-F238E27FC236}">
                  <a16:creationId xmlns:a16="http://schemas.microsoft.com/office/drawing/2014/main" id="{2EADC443-5B07-C040-9712-1B8BBFA0ACC3}"/>
                </a:ext>
              </a:extLst>
            </p:cNvPr>
            <p:cNvSpPr/>
            <p:nvPr/>
          </p:nvSpPr>
          <p:spPr>
            <a:xfrm>
              <a:off x="8500192" y="7946841"/>
              <a:ext cx="1436912" cy="1112636"/>
            </a:xfrm>
            <a:custGeom>
              <a:avLst/>
              <a:gdLst>
                <a:gd name="connsiteX0" fmla="*/ 116827 w 1436911"/>
                <a:gd name="connsiteY0" fmla="*/ 0 h 1112635"/>
                <a:gd name="connsiteX1" fmla="*/ 1320084 w 1436911"/>
                <a:gd name="connsiteY1" fmla="*/ 0 h 1112635"/>
                <a:gd name="connsiteX2" fmla="*/ 1436911 w 1436911"/>
                <a:gd name="connsiteY2" fmla="*/ 116827 h 1112635"/>
                <a:gd name="connsiteX3" fmla="*/ 1436911 w 1436911"/>
                <a:gd name="connsiteY3" fmla="*/ 1112635 h 1112635"/>
                <a:gd name="connsiteX4" fmla="*/ 1436911 w 1436911"/>
                <a:gd name="connsiteY4" fmla="*/ 1112635 h 1112635"/>
                <a:gd name="connsiteX5" fmla="*/ 0 w 1436911"/>
                <a:gd name="connsiteY5" fmla="*/ 1112635 h 1112635"/>
                <a:gd name="connsiteX6" fmla="*/ 0 w 1436911"/>
                <a:gd name="connsiteY6" fmla="*/ 1112635 h 1112635"/>
                <a:gd name="connsiteX7" fmla="*/ 0 w 1436911"/>
                <a:gd name="connsiteY7" fmla="*/ 116827 h 1112635"/>
                <a:gd name="connsiteX8" fmla="*/ 116827 w 1436911"/>
                <a:gd name="connsiteY8" fmla="*/ 0 h 11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911" h="1112635">
                  <a:moveTo>
                    <a:pt x="1320084" y="1112635"/>
                  </a:moveTo>
                  <a:lnTo>
                    <a:pt x="116827" y="1112635"/>
                  </a:lnTo>
                  <a:cubicBezTo>
                    <a:pt x="52305" y="1112635"/>
                    <a:pt x="0" y="1060330"/>
                    <a:pt x="0" y="995808"/>
                  </a:cubicBezTo>
                  <a:lnTo>
                    <a:pt x="0" y="0"/>
                  </a:lnTo>
                  <a:lnTo>
                    <a:pt x="0" y="0"/>
                  </a:lnTo>
                  <a:lnTo>
                    <a:pt x="1436911" y="0"/>
                  </a:lnTo>
                  <a:lnTo>
                    <a:pt x="1436911" y="0"/>
                  </a:lnTo>
                  <a:lnTo>
                    <a:pt x="1436911" y="995808"/>
                  </a:lnTo>
                  <a:cubicBezTo>
                    <a:pt x="1436911" y="1060330"/>
                    <a:pt x="1384606" y="1112635"/>
                    <a:pt x="1320084" y="1112635"/>
                  </a:cubicBez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0898" tIns="106681" rIns="140897" bIns="140897" numCol="1" spcCol="1270" anchor="t" anchorCtr="0">
              <a:noAutofit/>
            </a:bodyPr>
            <a:lstStyle/>
            <a:p>
              <a:pPr marL="0" lvl="0" indent="0" algn="ctr" defTabSz="666750">
                <a:lnSpc>
                  <a:spcPct val="90000"/>
                </a:lnSpc>
                <a:spcBef>
                  <a:spcPct val="0"/>
                </a:spcBef>
                <a:spcAft>
                  <a:spcPts val="700"/>
                </a:spcAft>
                <a:buNone/>
              </a:pPr>
              <a:r>
                <a:rPr lang="en-US" sz="1200" b="1" kern="1200" dirty="0"/>
                <a:t>Rob Beattie</a:t>
              </a:r>
            </a:p>
            <a:p>
              <a:pPr marL="0" lvl="0" indent="0" algn="ctr" defTabSz="666750">
                <a:lnSpc>
                  <a:spcPct val="90000"/>
                </a:lnSpc>
                <a:spcBef>
                  <a:spcPct val="0"/>
                </a:spcBef>
                <a:spcAft>
                  <a:spcPts val="700"/>
                </a:spcAft>
                <a:buNone/>
              </a:pPr>
              <a:r>
                <a:rPr lang="en-US" sz="1200" kern="1200" dirty="0">
                  <a:solidFill>
                    <a:schemeClr val="tx1"/>
                  </a:solidFill>
                </a:rPr>
                <a:t>Sales</a:t>
              </a:r>
            </a:p>
          </p:txBody>
        </p:sp>
        <p:sp>
          <p:nvSpPr>
            <p:cNvPr id="53" name="Rounded Rectangle 52">
              <a:extLst>
                <a:ext uri="{FF2B5EF4-FFF2-40B4-BE49-F238E27FC236}">
                  <a16:creationId xmlns:a16="http://schemas.microsoft.com/office/drawing/2014/main" id="{773D289A-DFD2-F143-A630-B6A80599C24F}"/>
                </a:ext>
              </a:extLst>
            </p:cNvPr>
            <p:cNvSpPr/>
            <p:nvPr/>
          </p:nvSpPr>
          <p:spPr>
            <a:xfrm>
              <a:off x="10035799" y="7221381"/>
              <a:ext cx="1415477" cy="694944"/>
            </a:xfrm>
            <a:prstGeom prst="roundRect">
              <a:avLst>
                <a:gd name="adj" fmla="val 10000"/>
              </a:avLst>
            </a:prstGeom>
            <a:blipFill rotWithShape="1">
              <a:blip r:embed="rId17">
                <a:extLst>
                  <a:ext uri="{28A0092B-C50C-407E-A947-70E740481C1C}">
                    <a14:useLocalDpi xmlns:a14="http://schemas.microsoft.com/office/drawing/2010/main" val="0"/>
                  </a:ext>
                </a:extLst>
              </a:blip>
              <a:srcRect/>
              <a:stretch>
                <a:fillRect l="3734" t="-50151" r="2558" b="-63849"/>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4" name="Freeform 53">
              <a:extLst>
                <a:ext uri="{FF2B5EF4-FFF2-40B4-BE49-F238E27FC236}">
                  <a16:creationId xmlns:a16="http://schemas.microsoft.com/office/drawing/2014/main" id="{02DF1783-A926-8048-AC57-B711CCECC2DE}"/>
                </a:ext>
              </a:extLst>
            </p:cNvPr>
            <p:cNvSpPr/>
            <p:nvPr/>
          </p:nvSpPr>
          <p:spPr>
            <a:xfrm>
              <a:off x="10080796" y="7946841"/>
              <a:ext cx="1436911" cy="1112636"/>
            </a:xfrm>
            <a:custGeom>
              <a:avLst/>
              <a:gdLst>
                <a:gd name="connsiteX0" fmla="*/ 116827 w 1436911"/>
                <a:gd name="connsiteY0" fmla="*/ 0 h 1112635"/>
                <a:gd name="connsiteX1" fmla="*/ 1320084 w 1436911"/>
                <a:gd name="connsiteY1" fmla="*/ 0 h 1112635"/>
                <a:gd name="connsiteX2" fmla="*/ 1436911 w 1436911"/>
                <a:gd name="connsiteY2" fmla="*/ 116827 h 1112635"/>
                <a:gd name="connsiteX3" fmla="*/ 1436911 w 1436911"/>
                <a:gd name="connsiteY3" fmla="*/ 1112635 h 1112635"/>
                <a:gd name="connsiteX4" fmla="*/ 1436911 w 1436911"/>
                <a:gd name="connsiteY4" fmla="*/ 1112635 h 1112635"/>
                <a:gd name="connsiteX5" fmla="*/ 0 w 1436911"/>
                <a:gd name="connsiteY5" fmla="*/ 1112635 h 1112635"/>
                <a:gd name="connsiteX6" fmla="*/ 0 w 1436911"/>
                <a:gd name="connsiteY6" fmla="*/ 1112635 h 1112635"/>
                <a:gd name="connsiteX7" fmla="*/ 0 w 1436911"/>
                <a:gd name="connsiteY7" fmla="*/ 116827 h 1112635"/>
                <a:gd name="connsiteX8" fmla="*/ 116827 w 1436911"/>
                <a:gd name="connsiteY8" fmla="*/ 0 h 11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911" h="1112635">
                  <a:moveTo>
                    <a:pt x="1320084" y="1112635"/>
                  </a:moveTo>
                  <a:lnTo>
                    <a:pt x="116827" y="1112635"/>
                  </a:lnTo>
                  <a:cubicBezTo>
                    <a:pt x="52305" y="1112635"/>
                    <a:pt x="0" y="1060330"/>
                    <a:pt x="0" y="995808"/>
                  </a:cubicBezTo>
                  <a:lnTo>
                    <a:pt x="0" y="0"/>
                  </a:lnTo>
                  <a:lnTo>
                    <a:pt x="0" y="0"/>
                  </a:lnTo>
                  <a:lnTo>
                    <a:pt x="1436911" y="0"/>
                  </a:lnTo>
                  <a:lnTo>
                    <a:pt x="1436911" y="0"/>
                  </a:lnTo>
                  <a:lnTo>
                    <a:pt x="1436911" y="995808"/>
                  </a:lnTo>
                  <a:cubicBezTo>
                    <a:pt x="1436911" y="1060330"/>
                    <a:pt x="1384606" y="1112635"/>
                    <a:pt x="1320084" y="1112635"/>
                  </a:cubicBez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0897" tIns="106681" rIns="140897" bIns="140897" numCol="1" spcCol="1270" anchor="t" anchorCtr="0">
              <a:noAutofit/>
            </a:bodyPr>
            <a:lstStyle/>
            <a:p>
              <a:pPr marL="0" lvl="0" indent="0" algn="ctr" defTabSz="666750">
                <a:lnSpc>
                  <a:spcPct val="90000"/>
                </a:lnSpc>
                <a:spcBef>
                  <a:spcPct val="0"/>
                </a:spcBef>
                <a:spcAft>
                  <a:spcPts val="700"/>
                </a:spcAft>
                <a:buNone/>
              </a:pPr>
              <a:r>
                <a:rPr lang="en-US" sz="1200" b="1" kern="1200" dirty="0"/>
                <a:t>Rachel Bryant</a:t>
              </a:r>
            </a:p>
            <a:p>
              <a:pPr marL="0" lvl="0" indent="0" algn="ctr" defTabSz="666750">
                <a:lnSpc>
                  <a:spcPct val="90000"/>
                </a:lnSpc>
                <a:spcBef>
                  <a:spcPct val="0"/>
                </a:spcBef>
                <a:spcAft>
                  <a:spcPts val="700"/>
                </a:spcAft>
                <a:buNone/>
              </a:pPr>
              <a:r>
                <a:rPr lang="en-US" sz="1200" kern="1200" dirty="0">
                  <a:solidFill>
                    <a:schemeClr val="tx1"/>
                  </a:solidFill>
                </a:rPr>
                <a:t>Marketing</a:t>
              </a:r>
            </a:p>
          </p:txBody>
        </p:sp>
        <p:sp>
          <p:nvSpPr>
            <p:cNvPr id="55" name="Rounded Rectangle 54">
              <a:extLst>
                <a:ext uri="{FF2B5EF4-FFF2-40B4-BE49-F238E27FC236}">
                  <a16:creationId xmlns:a16="http://schemas.microsoft.com/office/drawing/2014/main" id="{718DD6EC-815F-664A-8EBE-1E81DAE2D4FC}"/>
                </a:ext>
              </a:extLst>
            </p:cNvPr>
            <p:cNvSpPr/>
            <p:nvPr/>
          </p:nvSpPr>
          <p:spPr>
            <a:xfrm>
              <a:off x="11589419" y="7221381"/>
              <a:ext cx="1425697" cy="694944"/>
            </a:xfrm>
            <a:prstGeom prst="roundRect">
              <a:avLst>
                <a:gd name="adj" fmla="val 10000"/>
              </a:avLst>
            </a:prstGeom>
            <a:blipFill rotWithShape="1">
              <a:blip r:embed="rId18">
                <a:extLst>
                  <a:ext uri="{28A0092B-C50C-407E-A947-70E740481C1C}">
                    <a14:useLocalDpi xmlns:a14="http://schemas.microsoft.com/office/drawing/2010/main" val="0"/>
                  </a:ext>
                </a:extLst>
              </a:blip>
              <a:srcRect/>
              <a:stretch>
                <a:fillRect t="-50000" r="3806" b="-5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6" name="Freeform 55">
              <a:extLst>
                <a:ext uri="{FF2B5EF4-FFF2-40B4-BE49-F238E27FC236}">
                  <a16:creationId xmlns:a16="http://schemas.microsoft.com/office/drawing/2014/main" id="{6D90B8CA-8BDA-7F4F-A9F2-4C91F7D56CE1}"/>
                </a:ext>
              </a:extLst>
            </p:cNvPr>
            <p:cNvSpPr/>
            <p:nvPr/>
          </p:nvSpPr>
          <p:spPr>
            <a:xfrm>
              <a:off x="11661399" y="7946841"/>
              <a:ext cx="1436911" cy="1112636"/>
            </a:xfrm>
            <a:custGeom>
              <a:avLst/>
              <a:gdLst>
                <a:gd name="connsiteX0" fmla="*/ 116827 w 1436911"/>
                <a:gd name="connsiteY0" fmla="*/ 0 h 1112635"/>
                <a:gd name="connsiteX1" fmla="*/ 1320084 w 1436911"/>
                <a:gd name="connsiteY1" fmla="*/ 0 h 1112635"/>
                <a:gd name="connsiteX2" fmla="*/ 1436911 w 1436911"/>
                <a:gd name="connsiteY2" fmla="*/ 116827 h 1112635"/>
                <a:gd name="connsiteX3" fmla="*/ 1436911 w 1436911"/>
                <a:gd name="connsiteY3" fmla="*/ 1112635 h 1112635"/>
                <a:gd name="connsiteX4" fmla="*/ 1436911 w 1436911"/>
                <a:gd name="connsiteY4" fmla="*/ 1112635 h 1112635"/>
                <a:gd name="connsiteX5" fmla="*/ 0 w 1436911"/>
                <a:gd name="connsiteY5" fmla="*/ 1112635 h 1112635"/>
                <a:gd name="connsiteX6" fmla="*/ 0 w 1436911"/>
                <a:gd name="connsiteY6" fmla="*/ 1112635 h 1112635"/>
                <a:gd name="connsiteX7" fmla="*/ 0 w 1436911"/>
                <a:gd name="connsiteY7" fmla="*/ 116827 h 1112635"/>
                <a:gd name="connsiteX8" fmla="*/ 116827 w 1436911"/>
                <a:gd name="connsiteY8" fmla="*/ 0 h 11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911" h="1112635">
                  <a:moveTo>
                    <a:pt x="1320084" y="1112635"/>
                  </a:moveTo>
                  <a:lnTo>
                    <a:pt x="116827" y="1112635"/>
                  </a:lnTo>
                  <a:cubicBezTo>
                    <a:pt x="52305" y="1112635"/>
                    <a:pt x="0" y="1060330"/>
                    <a:pt x="0" y="995808"/>
                  </a:cubicBezTo>
                  <a:lnTo>
                    <a:pt x="0" y="0"/>
                  </a:lnTo>
                  <a:lnTo>
                    <a:pt x="0" y="0"/>
                  </a:lnTo>
                  <a:lnTo>
                    <a:pt x="1436911" y="0"/>
                  </a:lnTo>
                  <a:lnTo>
                    <a:pt x="1436911" y="0"/>
                  </a:lnTo>
                  <a:lnTo>
                    <a:pt x="1436911" y="995808"/>
                  </a:lnTo>
                  <a:cubicBezTo>
                    <a:pt x="1436911" y="1060330"/>
                    <a:pt x="1384606" y="1112635"/>
                    <a:pt x="1320084" y="1112635"/>
                  </a:cubicBez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0897" tIns="106681" rIns="140897" bIns="140897" numCol="1" spcCol="1270" anchor="t" anchorCtr="0">
              <a:noAutofit/>
            </a:bodyPr>
            <a:lstStyle/>
            <a:p>
              <a:pPr marL="0" lvl="0" indent="0" algn="ctr" defTabSz="666750">
                <a:lnSpc>
                  <a:spcPct val="90000"/>
                </a:lnSpc>
                <a:spcBef>
                  <a:spcPct val="0"/>
                </a:spcBef>
                <a:spcAft>
                  <a:spcPts val="700"/>
                </a:spcAft>
                <a:buNone/>
              </a:pPr>
              <a:r>
                <a:rPr lang="en-US" sz="1200" b="1" kern="1200" dirty="0"/>
                <a:t>Nancy Hawkins</a:t>
              </a:r>
            </a:p>
            <a:p>
              <a:pPr marL="0" lvl="0" indent="0" algn="ctr" defTabSz="666750">
                <a:lnSpc>
                  <a:spcPct val="90000"/>
                </a:lnSpc>
                <a:spcBef>
                  <a:spcPct val="0"/>
                </a:spcBef>
                <a:spcAft>
                  <a:spcPts val="700"/>
                </a:spcAft>
                <a:buNone/>
              </a:pPr>
              <a:r>
                <a:rPr lang="en-US" sz="1200" kern="1200" dirty="0">
                  <a:solidFill>
                    <a:schemeClr val="tx1"/>
                  </a:solidFill>
                </a:rPr>
                <a:t>Editorial</a:t>
              </a:r>
            </a:p>
          </p:txBody>
        </p:sp>
        <p:sp>
          <p:nvSpPr>
            <p:cNvPr id="57" name="Rounded Rectangle 56">
              <a:extLst>
                <a:ext uri="{FF2B5EF4-FFF2-40B4-BE49-F238E27FC236}">
                  <a16:creationId xmlns:a16="http://schemas.microsoft.com/office/drawing/2014/main" id="{0348CB4E-DF65-6041-86F9-77AEE64C03B9}"/>
                </a:ext>
              </a:extLst>
            </p:cNvPr>
            <p:cNvSpPr/>
            <p:nvPr/>
          </p:nvSpPr>
          <p:spPr>
            <a:xfrm>
              <a:off x="13153260" y="7221381"/>
              <a:ext cx="1418882" cy="694944"/>
            </a:xfrm>
            <a:prstGeom prst="roundRect">
              <a:avLst>
                <a:gd name="adj" fmla="val 10000"/>
              </a:avLst>
            </a:prstGeom>
            <a:blipFill rotWithShape="1">
              <a:blip r:embed="rId19">
                <a:extLst>
                  <a:ext uri="{28A0092B-C50C-407E-A947-70E740481C1C}">
                    <a14:useLocalDpi xmlns:a14="http://schemas.microsoft.com/office/drawing/2010/main" val="0"/>
                  </a:ext>
                </a:extLst>
              </a:blip>
              <a:srcRect/>
              <a:stretch>
                <a:fillRect t="-56338" r="2436" b="-4806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8" name="Freeform 57">
              <a:extLst>
                <a:ext uri="{FF2B5EF4-FFF2-40B4-BE49-F238E27FC236}">
                  <a16:creationId xmlns:a16="http://schemas.microsoft.com/office/drawing/2014/main" id="{CB2B150D-E20C-DE49-9A3D-492144EBF959}"/>
                </a:ext>
              </a:extLst>
            </p:cNvPr>
            <p:cNvSpPr/>
            <p:nvPr/>
          </p:nvSpPr>
          <p:spPr>
            <a:xfrm>
              <a:off x="13242002" y="7946842"/>
              <a:ext cx="1436911" cy="1112636"/>
            </a:xfrm>
            <a:custGeom>
              <a:avLst/>
              <a:gdLst>
                <a:gd name="connsiteX0" fmla="*/ 116827 w 1436911"/>
                <a:gd name="connsiteY0" fmla="*/ 0 h 1112635"/>
                <a:gd name="connsiteX1" fmla="*/ 1320084 w 1436911"/>
                <a:gd name="connsiteY1" fmla="*/ 0 h 1112635"/>
                <a:gd name="connsiteX2" fmla="*/ 1436911 w 1436911"/>
                <a:gd name="connsiteY2" fmla="*/ 116827 h 1112635"/>
                <a:gd name="connsiteX3" fmla="*/ 1436911 w 1436911"/>
                <a:gd name="connsiteY3" fmla="*/ 1112635 h 1112635"/>
                <a:gd name="connsiteX4" fmla="*/ 1436911 w 1436911"/>
                <a:gd name="connsiteY4" fmla="*/ 1112635 h 1112635"/>
                <a:gd name="connsiteX5" fmla="*/ 0 w 1436911"/>
                <a:gd name="connsiteY5" fmla="*/ 1112635 h 1112635"/>
                <a:gd name="connsiteX6" fmla="*/ 0 w 1436911"/>
                <a:gd name="connsiteY6" fmla="*/ 1112635 h 1112635"/>
                <a:gd name="connsiteX7" fmla="*/ 0 w 1436911"/>
                <a:gd name="connsiteY7" fmla="*/ 116827 h 1112635"/>
                <a:gd name="connsiteX8" fmla="*/ 116827 w 1436911"/>
                <a:gd name="connsiteY8" fmla="*/ 0 h 11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911" h="1112635">
                  <a:moveTo>
                    <a:pt x="1320084" y="1112635"/>
                  </a:moveTo>
                  <a:lnTo>
                    <a:pt x="116827" y="1112635"/>
                  </a:lnTo>
                  <a:cubicBezTo>
                    <a:pt x="52305" y="1112635"/>
                    <a:pt x="0" y="1060330"/>
                    <a:pt x="0" y="995808"/>
                  </a:cubicBezTo>
                  <a:lnTo>
                    <a:pt x="0" y="0"/>
                  </a:lnTo>
                  <a:lnTo>
                    <a:pt x="0" y="0"/>
                  </a:lnTo>
                  <a:lnTo>
                    <a:pt x="1436911" y="0"/>
                  </a:lnTo>
                  <a:lnTo>
                    <a:pt x="1436911" y="0"/>
                  </a:lnTo>
                  <a:lnTo>
                    <a:pt x="1436911" y="995808"/>
                  </a:lnTo>
                  <a:cubicBezTo>
                    <a:pt x="1436911" y="1060330"/>
                    <a:pt x="1384606" y="1112635"/>
                    <a:pt x="1320084" y="1112635"/>
                  </a:cubicBez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0897" tIns="106680" rIns="140897" bIns="140898" numCol="1" spcCol="1270" anchor="t" anchorCtr="0">
              <a:noAutofit/>
            </a:bodyPr>
            <a:lstStyle/>
            <a:p>
              <a:pPr marL="0" lvl="0" indent="0" algn="ctr" defTabSz="666750">
                <a:lnSpc>
                  <a:spcPct val="90000"/>
                </a:lnSpc>
                <a:spcBef>
                  <a:spcPct val="0"/>
                </a:spcBef>
                <a:spcAft>
                  <a:spcPts val="700"/>
                </a:spcAft>
                <a:buNone/>
              </a:pPr>
              <a:r>
                <a:rPr lang="en-US" sz="1200" b="1" kern="1200" dirty="0"/>
                <a:t>Brian Wright</a:t>
              </a:r>
            </a:p>
            <a:p>
              <a:pPr marL="0" lvl="0" indent="0" algn="ctr" defTabSz="666750">
                <a:lnSpc>
                  <a:spcPct val="90000"/>
                </a:lnSpc>
                <a:spcBef>
                  <a:spcPct val="0"/>
                </a:spcBef>
                <a:spcAft>
                  <a:spcPts val="700"/>
                </a:spcAft>
                <a:buNone/>
              </a:pPr>
              <a:r>
                <a:rPr lang="en-US" sz="1200" kern="1200" dirty="0">
                  <a:solidFill>
                    <a:schemeClr val="tx1"/>
                  </a:solidFill>
                </a:rPr>
                <a:t>Customer Success</a:t>
              </a:r>
            </a:p>
          </p:txBody>
        </p:sp>
      </p:grpSp>
      <p:pic>
        <p:nvPicPr>
          <p:cNvPr id="64" name="Picture 63" descr="A close up of a logo&#10;&#10;Description automatically generated">
            <a:extLst>
              <a:ext uri="{FF2B5EF4-FFF2-40B4-BE49-F238E27FC236}">
                <a16:creationId xmlns:a16="http://schemas.microsoft.com/office/drawing/2014/main" id="{83EA0A50-8F50-A846-BA24-9E697524A932}"/>
              </a:ext>
            </a:extLst>
          </p:cNvPr>
          <p:cNvPicPr>
            <a:picLocks noChangeAspect="1"/>
          </p:cNvPicPr>
          <p:nvPr/>
        </p:nvPicPr>
        <p:blipFill>
          <a:blip r:embed="rId20"/>
          <a:stretch>
            <a:fillRect/>
          </a:stretch>
        </p:blipFill>
        <p:spPr>
          <a:xfrm>
            <a:off x="941138" y="2611770"/>
            <a:ext cx="2108694" cy="1906712"/>
          </a:xfrm>
          <a:prstGeom prst="rect">
            <a:avLst/>
          </a:prstGeom>
        </p:spPr>
      </p:pic>
      <p:sp>
        <p:nvSpPr>
          <p:cNvPr id="65" name="Rounded Rectangle 64">
            <a:extLst>
              <a:ext uri="{FF2B5EF4-FFF2-40B4-BE49-F238E27FC236}">
                <a16:creationId xmlns:a16="http://schemas.microsoft.com/office/drawing/2014/main" id="{503D40B7-1153-F44C-AC6D-DB49428A16B9}"/>
              </a:ext>
            </a:extLst>
          </p:cNvPr>
          <p:cNvSpPr/>
          <p:nvPr/>
        </p:nvSpPr>
        <p:spPr>
          <a:xfrm flipV="1">
            <a:off x="376151" y="3690683"/>
            <a:ext cx="490888" cy="248164"/>
          </a:xfrm>
          <a:prstGeom prst="roundRect">
            <a:avLst>
              <a:gd name="adj" fmla="val 4027"/>
            </a:avLst>
          </a:prstGeom>
          <a:solidFill>
            <a:schemeClr val="tx2"/>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Pie 62">
            <a:extLst>
              <a:ext uri="{FF2B5EF4-FFF2-40B4-BE49-F238E27FC236}">
                <a16:creationId xmlns:a16="http://schemas.microsoft.com/office/drawing/2014/main" id="{A7DB5151-63DC-114B-8E31-AAF1B7881F20}"/>
              </a:ext>
            </a:extLst>
          </p:cNvPr>
          <p:cNvSpPr/>
          <p:nvPr/>
        </p:nvSpPr>
        <p:spPr>
          <a:xfrm rot="11700000">
            <a:off x="10849855" y="3176328"/>
            <a:ext cx="719464" cy="719464"/>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6" name="Pie 65">
            <a:extLst>
              <a:ext uri="{FF2B5EF4-FFF2-40B4-BE49-F238E27FC236}">
                <a16:creationId xmlns:a16="http://schemas.microsoft.com/office/drawing/2014/main" id="{BD28DD57-82BE-4948-BF47-9890FE28C05C}"/>
              </a:ext>
            </a:extLst>
          </p:cNvPr>
          <p:cNvSpPr/>
          <p:nvPr/>
        </p:nvSpPr>
        <p:spPr>
          <a:xfrm rot="900000">
            <a:off x="10849855" y="3176328"/>
            <a:ext cx="719464" cy="719464"/>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7" name="Footer Placeholder 3">
            <a:extLst>
              <a:ext uri="{FF2B5EF4-FFF2-40B4-BE49-F238E27FC236}">
                <a16:creationId xmlns:a16="http://schemas.microsoft.com/office/drawing/2014/main" id="{D77EE496-9847-C240-B226-2104D090E970}"/>
              </a:ext>
            </a:extLst>
          </p:cNvPr>
          <p:cNvSpPr>
            <a:spLocks noGrp="1"/>
          </p:cNvSpPr>
          <p:nvPr>
            <p:ph type="ftr" sz="quarter" idx="11"/>
          </p:nvPr>
        </p:nvSpPr>
        <p:spPr>
          <a:xfrm>
            <a:off x="771525" y="6553201"/>
            <a:ext cx="5321300" cy="304799"/>
          </a:xfrm>
        </p:spPr>
        <p:txBody>
          <a:bodyPr/>
          <a:lstStyle/>
          <a:p>
            <a:r>
              <a:rPr lang="en-US" dirty="0"/>
              <a:t>Tax Professionals 2019 Roadshow</a:t>
            </a:r>
          </a:p>
        </p:txBody>
      </p:sp>
    </p:spTree>
    <p:extLst>
      <p:ext uri="{BB962C8B-B14F-4D97-AF65-F5344CB8AC3E}">
        <p14:creationId xmlns:p14="http://schemas.microsoft.com/office/powerpoint/2010/main" val="654357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A655226-6E4F-8847-85CD-AF95F3D3F39A}" type="slidenum">
              <a:rPr lang="en-US" smtClean="0"/>
              <a:pPr/>
              <a:t>4</a:t>
            </a:fld>
            <a:endParaRPr lang="en-US"/>
          </a:p>
        </p:txBody>
      </p:sp>
      <p:sp>
        <p:nvSpPr>
          <p:cNvPr id="3" name="Footer Placeholder 2"/>
          <p:cNvSpPr>
            <a:spLocks noGrp="1"/>
          </p:cNvSpPr>
          <p:nvPr>
            <p:ph type="ftr" sz="quarter" idx="11"/>
          </p:nvPr>
        </p:nvSpPr>
        <p:spPr/>
        <p:txBody>
          <a:bodyPr/>
          <a:lstStyle/>
          <a:p>
            <a:r>
              <a:rPr lang="en-US"/>
              <a:t>Tax Professionals 2019 Roadshow</a:t>
            </a:r>
          </a:p>
        </p:txBody>
      </p:sp>
      <p:sp>
        <p:nvSpPr>
          <p:cNvPr id="4" name="Title 3"/>
          <p:cNvSpPr>
            <a:spLocks noGrp="1"/>
          </p:cNvSpPr>
          <p:nvPr>
            <p:ph type="title"/>
          </p:nvPr>
        </p:nvSpPr>
        <p:spPr>
          <a:xfrm>
            <a:off x="1479065" y="2818902"/>
            <a:ext cx="9140436" cy="2286000"/>
          </a:xfrm>
        </p:spPr>
        <p:txBody>
          <a:bodyPr/>
          <a:lstStyle/>
          <a:p>
            <a:r>
              <a:rPr lang="en-US" dirty="0"/>
              <a:t>Our customers…</a:t>
            </a:r>
          </a:p>
        </p:txBody>
      </p:sp>
      <p:sp>
        <p:nvSpPr>
          <p:cNvPr id="5" name="Pie 4">
            <a:extLst>
              <a:ext uri="{FF2B5EF4-FFF2-40B4-BE49-F238E27FC236}">
                <a16:creationId xmlns:a16="http://schemas.microsoft.com/office/drawing/2014/main" id="{6C6A8AA2-C776-534A-ADF0-CE878C6A2375}"/>
              </a:ext>
            </a:extLst>
          </p:cNvPr>
          <p:cNvSpPr/>
          <p:nvPr/>
        </p:nvSpPr>
        <p:spPr>
          <a:xfrm>
            <a:off x="936744"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Pie 5">
            <a:extLst>
              <a:ext uri="{FF2B5EF4-FFF2-40B4-BE49-F238E27FC236}">
                <a16:creationId xmlns:a16="http://schemas.microsoft.com/office/drawing/2014/main" id="{3A120D29-9593-AA44-90DA-4CD0DEC002BC}"/>
              </a:ext>
            </a:extLst>
          </p:cNvPr>
          <p:cNvSpPr/>
          <p:nvPr/>
        </p:nvSpPr>
        <p:spPr>
          <a:xfrm rot="10800000">
            <a:off x="4765739"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Rectangle 6">
            <a:extLst>
              <a:ext uri="{FF2B5EF4-FFF2-40B4-BE49-F238E27FC236}">
                <a16:creationId xmlns:a16="http://schemas.microsoft.com/office/drawing/2014/main" id="{589AB421-AFB6-D34C-BE58-56EB16052D6F}"/>
              </a:ext>
            </a:extLst>
          </p:cNvPr>
          <p:cNvSpPr/>
          <p:nvPr/>
        </p:nvSpPr>
        <p:spPr>
          <a:xfrm flipH="1">
            <a:off x="373063" y="1200506"/>
            <a:ext cx="11445875" cy="4699960"/>
          </a:xfrm>
          <a:prstGeom prst="rect">
            <a:avLst/>
          </a:prstGeom>
          <a:solidFill>
            <a:schemeClr val="accent4">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627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FE0E9D78-E5F2-0141-9BEA-10707B9D5B1D}"/>
              </a:ext>
            </a:extLst>
          </p:cNvPr>
          <p:cNvSpPr/>
          <p:nvPr/>
        </p:nvSpPr>
        <p:spPr>
          <a:xfrm>
            <a:off x="373063" y="1200506"/>
            <a:ext cx="11445875" cy="4699960"/>
          </a:xfrm>
          <a:prstGeom prst="rect">
            <a:avLst/>
          </a:prstGeom>
          <a:solidFill>
            <a:schemeClr val="accent4">
              <a:alpha val="2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03F68B-3031-764E-B090-3E77C4E263F2}"/>
              </a:ext>
            </a:extLst>
          </p:cNvPr>
          <p:cNvSpPr/>
          <p:nvPr/>
        </p:nvSpPr>
        <p:spPr>
          <a:xfrm>
            <a:off x="373063" y="1122363"/>
            <a:ext cx="11445875" cy="3657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0A655226-6E4F-8847-85CD-AF95F3D3F39A}" type="slidenum">
              <a:rPr lang="en-US" smtClean="0"/>
              <a:pPr/>
              <a:t>5</a:t>
            </a:fld>
            <a:endParaRPr lang="en-US"/>
          </a:p>
        </p:txBody>
      </p:sp>
      <p:sp>
        <p:nvSpPr>
          <p:cNvPr id="4" name="Footer Placeholder 3"/>
          <p:cNvSpPr>
            <a:spLocks noGrp="1"/>
          </p:cNvSpPr>
          <p:nvPr>
            <p:ph type="ftr" sz="quarter" idx="11"/>
          </p:nvPr>
        </p:nvSpPr>
        <p:spPr>
          <a:xfrm>
            <a:off x="771525" y="6553201"/>
            <a:ext cx="5321300" cy="304799"/>
          </a:xfrm>
        </p:spPr>
        <p:txBody>
          <a:bodyPr/>
          <a:lstStyle/>
          <a:p>
            <a:r>
              <a:rPr lang="en-US" dirty="0"/>
              <a:t>Tax Professionals 2019 Roadshow</a:t>
            </a:r>
          </a:p>
        </p:txBody>
      </p:sp>
      <p:sp>
        <p:nvSpPr>
          <p:cNvPr id="2" name="Title 1"/>
          <p:cNvSpPr>
            <a:spLocks noGrp="1"/>
          </p:cNvSpPr>
          <p:nvPr>
            <p:ph type="title"/>
          </p:nvPr>
        </p:nvSpPr>
        <p:spPr>
          <a:xfrm>
            <a:off x="358550" y="534831"/>
            <a:ext cx="10291762" cy="428678"/>
          </a:xfrm>
        </p:spPr>
        <p:txBody>
          <a:bodyPr/>
          <a:lstStyle/>
          <a:p>
            <a:r>
              <a:rPr lang="en-US" sz="3400" dirty="0"/>
              <a:t>Our customers</a:t>
            </a:r>
          </a:p>
        </p:txBody>
      </p:sp>
      <p:cxnSp>
        <p:nvCxnSpPr>
          <p:cNvPr id="13" name="Straight Connector 12">
            <a:extLst>
              <a:ext uri="{FF2B5EF4-FFF2-40B4-BE49-F238E27FC236}">
                <a16:creationId xmlns:a16="http://schemas.microsoft.com/office/drawing/2014/main" id="{C580AD39-C59D-4B99-8E31-403C8E0092F2}"/>
              </a:ext>
            </a:extLst>
          </p:cNvPr>
          <p:cNvCxnSpPr>
            <a:cxnSpLocks/>
          </p:cNvCxnSpPr>
          <p:nvPr/>
        </p:nvCxnSpPr>
        <p:spPr>
          <a:xfrm>
            <a:off x="470068" y="2611700"/>
            <a:ext cx="11268660" cy="0"/>
          </a:xfrm>
          <a:prstGeom prst="line">
            <a:avLst/>
          </a:prstGeom>
          <a:ln w="12700" cmpd="sng">
            <a:solidFill>
              <a:schemeClr val="bg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TextBox 5">
            <a:extLst>
              <a:ext uri="{FF2B5EF4-FFF2-40B4-BE49-F238E27FC236}">
                <a16:creationId xmlns:a16="http://schemas.microsoft.com/office/drawing/2014/main" id="{4472801F-09CD-408C-BD25-D1EAA257816A}"/>
              </a:ext>
            </a:extLst>
          </p:cNvPr>
          <p:cNvSpPr txBox="1">
            <a:spLocks/>
          </p:cNvSpPr>
          <p:nvPr>
            <p:custDataLst>
              <p:tags r:id="rId1"/>
            </p:custDataLst>
          </p:nvPr>
        </p:nvSpPr>
        <p:spPr>
          <a:xfrm>
            <a:off x="470068" y="3794749"/>
            <a:ext cx="1892818" cy="897745"/>
          </a:xfrm>
          <a:prstGeom prst="rect">
            <a:avLst/>
          </a:prstGeom>
          <a:solidFill>
            <a:schemeClr val="accent6"/>
          </a:solidFill>
          <a:ln w="9525">
            <a:noFill/>
          </a:ln>
          <a:effectLst/>
        </p:spPr>
        <p:txBody>
          <a:bodyPr vert="horz" wrap="square" lIns="77748" tIns="77748" rIns="77748" bIns="77748" numCol="1" anchor="ctr" anchorCtr="0" compatLnSpc="1">
            <a:prstTxWarp prst="textNoShape">
              <a:avLst/>
            </a:prstTxWarp>
            <a:noAutofit/>
          </a:bodyPr>
          <a:lstStyle>
            <a:defPPr>
              <a:defRPr lang="en-US"/>
            </a:defPPr>
            <a:lvl1pPr lvl="0" indent="0" defTabSz="895350">
              <a:buClr>
                <a:schemeClr val="tx2"/>
              </a:buClr>
              <a:defRPr sz="1200" b="1" baseline="0">
                <a:solidFill>
                  <a:schemeClr val="bg1"/>
                </a:solidFill>
              </a:defRPr>
            </a:lvl1pPr>
            <a:lvl2pPr marL="193675" lvl="1" indent="-192088" defTabSz="895350">
              <a:buClr>
                <a:schemeClr val="tx2"/>
              </a:buClr>
              <a:buSzPct val="125000"/>
              <a:buFont typeface="Arial" charset="0"/>
              <a:buChar char="▪"/>
              <a:defRPr baseline="0"/>
            </a:lvl2pPr>
            <a:lvl3pPr marL="457200" lvl="2" indent="-261938" defTabSz="895350">
              <a:buClr>
                <a:schemeClr val="tx2"/>
              </a:buClr>
              <a:buSzPct val="120000"/>
              <a:buFont typeface="Arial" charset="0"/>
              <a:buChar char="–"/>
              <a:defRPr baseline="0"/>
            </a:lvl3pPr>
            <a:lvl4pPr marL="614363" lvl="3" indent="-155575" defTabSz="895350">
              <a:buClr>
                <a:schemeClr val="tx2"/>
              </a:buClr>
              <a:buSzPct val="120000"/>
              <a:buFont typeface="Arial" charset="0"/>
              <a:buChar char="▫"/>
              <a:defRPr baseline="0"/>
            </a:lvl4pPr>
            <a:lvl5pPr marL="749808" lvl="4" indent="-130175" defTabSz="895350">
              <a:buClr>
                <a:schemeClr val="tx2"/>
              </a:buClr>
              <a:buSzPct val="89000"/>
              <a:buFont typeface="Arial" charset="0"/>
              <a:buChar char="-"/>
              <a:defRPr baseline="0"/>
            </a:lvl5pPr>
            <a:lvl6pPr marL="749808" indent="-130175" defTabSz="895350" fontAlgn="base">
              <a:spcBef>
                <a:spcPct val="0"/>
              </a:spcBef>
              <a:spcAft>
                <a:spcPct val="0"/>
              </a:spcAft>
              <a:buClr>
                <a:schemeClr val="tx2"/>
              </a:buClr>
              <a:buSzPct val="89000"/>
              <a:buFont typeface="Arial" charset="0"/>
              <a:buChar char="-"/>
              <a:defRPr baseline="0"/>
            </a:lvl6pPr>
            <a:lvl7pPr marL="749808" indent="-130175" defTabSz="895350" fontAlgn="base">
              <a:spcBef>
                <a:spcPct val="0"/>
              </a:spcBef>
              <a:spcAft>
                <a:spcPct val="0"/>
              </a:spcAft>
              <a:buClr>
                <a:schemeClr val="tx2"/>
              </a:buClr>
              <a:buSzPct val="89000"/>
              <a:buFont typeface="Arial" charset="0"/>
              <a:buChar char="-"/>
              <a:defRPr baseline="0"/>
            </a:lvl7pPr>
            <a:lvl8pPr marL="749808" indent="-130175" defTabSz="895350" fontAlgn="base">
              <a:spcBef>
                <a:spcPct val="0"/>
              </a:spcBef>
              <a:spcAft>
                <a:spcPct val="0"/>
              </a:spcAft>
              <a:buClr>
                <a:schemeClr val="tx2"/>
              </a:buClr>
              <a:buSzPct val="89000"/>
              <a:buFont typeface="Arial" charset="0"/>
              <a:buChar char="-"/>
              <a:defRPr baseline="0"/>
            </a:lvl8pPr>
            <a:lvl9pPr marL="749808" indent="-130175" defTabSz="895350" fontAlgn="base">
              <a:spcBef>
                <a:spcPct val="0"/>
              </a:spcBef>
              <a:spcAft>
                <a:spcPct val="0"/>
              </a:spcAft>
              <a:buClr>
                <a:schemeClr val="tx2"/>
              </a:buClr>
              <a:buSzPct val="89000"/>
              <a:buFont typeface="Arial" charset="0"/>
              <a:buChar char="-"/>
              <a:defRPr baseline="0"/>
            </a:lvl9pPr>
          </a:lstStyle>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Small Firms</a:t>
            </a:r>
          </a:p>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(1-3 professionals)</a:t>
            </a:r>
          </a:p>
        </p:txBody>
      </p:sp>
      <p:sp>
        <p:nvSpPr>
          <p:cNvPr id="16" name="Rectangle 45">
            <a:extLst>
              <a:ext uri="{FF2B5EF4-FFF2-40B4-BE49-F238E27FC236}">
                <a16:creationId xmlns:a16="http://schemas.microsoft.com/office/drawing/2014/main" id="{7DC5B0E2-D57A-4BDC-A0F4-E80B11C16F64}"/>
              </a:ext>
            </a:extLst>
          </p:cNvPr>
          <p:cNvSpPr txBox="1"/>
          <p:nvPr>
            <p:custDataLst>
              <p:tags r:id="rId2"/>
            </p:custDataLst>
          </p:nvPr>
        </p:nvSpPr>
        <p:spPr>
          <a:xfrm>
            <a:off x="5036270" y="3778707"/>
            <a:ext cx="6520931" cy="89774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Little time or resources to think strategically about firm growth</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Majority of client base is consumers/individuals</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Challenged with busy season compression </a:t>
            </a:r>
          </a:p>
        </p:txBody>
      </p:sp>
      <p:sp>
        <p:nvSpPr>
          <p:cNvPr id="17" name="TextBox 16">
            <a:extLst>
              <a:ext uri="{FF2B5EF4-FFF2-40B4-BE49-F238E27FC236}">
                <a16:creationId xmlns:a16="http://schemas.microsoft.com/office/drawing/2014/main" id="{40F4F2B9-0690-40D6-8207-92FB2E168B63}"/>
              </a:ext>
            </a:extLst>
          </p:cNvPr>
          <p:cNvSpPr txBox="1">
            <a:spLocks/>
          </p:cNvSpPr>
          <p:nvPr>
            <p:custDataLst>
              <p:tags r:id="rId3"/>
            </p:custDataLst>
          </p:nvPr>
        </p:nvSpPr>
        <p:spPr>
          <a:xfrm>
            <a:off x="470068" y="1633253"/>
            <a:ext cx="1892818" cy="897745"/>
          </a:xfrm>
          <a:prstGeom prst="rect">
            <a:avLst/>
          </a:prstGeom>
          <a:solidFill>
            <a:srgbClr val="005DA2"/>
          </a:solidFill>
          <a:ln w="9525">
            <a:noFill/>
          </a:ln>
          <a:effectLst/>
        </p:spPr>
        <p:txBody>
          <a:bodyPr vert="horz" wrap="square" lIns="77748" tIns="77748" rIns="77748" bIns="77748"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Large Firms</a:t>
            </a:r>
          </a:p>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(30+ professionals)</a:t>
            </a:r>
          </a:p>
        </p:txBody>
      </p:sp>
      <p:sp>
        <p:nvSpPr>
          <p:cNvPr id="18" name="Rectangle 45">
            <a:extLst>
              <a:ext uri="{FF2B5EF4-FFF2-40B4-BE49-F238E27FC236}">
                <a16:creationId xmlns:a16="http://schemas.microsoft.com/office/drawing/2014/main" id="{2C223156-3A41-424A-9D85-7C32E198D2B8}"/>
              </a:ext>
            </a:extLst>
          </p:cNvPr>
          <p:cNvSpPr txBox="1"/>
          <p:nvPr>
            <p:custDataLst>
              <p:tags r:id="rId4"/>
            </p:custDataLst>
          </p:nvPr>
        </p:nvSpPr>
        <p:spPr>
          <a:xfrm>
            <a:off x="5036270" y="1633253"/>
            <a:ext cx="6520931" cy="89774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Offer breadth of premium accounting services to diverse client base</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Need solutions that can deal with more complex customer scenarios</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Need help innovating to keep up with the Big 4</a:t>
            </a:r>
          </a:p>
        </p:txBody>
      </p:sp>
      <p:sp>
        <p:nvSpPr>
          <p:cNvPr id="19" name="AutoShape 250">
            <a:extLst>
              <a:ext uri="{FF2B5EF4-FFF2-40B4-BE49-F238E27FC236}">
                <a16:creationId xmlns:a16="http://schemas.microsoft.com/office/drawing/2014/main" id="{E7D01805-237B-44A1-B775-E57E45F5B7CF}"/>
              </a:ext>
            </a:extLst>
          </p:cNvPr>
          <p:cNvSpPr>
            <a:spLocks noChangeArrowheads="1"/>
          </p:cNvSpPr>
          <p:nvPr/>
        </p:nvSpPr>
        <p:spPr bwMode="auto">
          <a:xfrm>
            <a:off x="660604" y="951863"/>
            <a:ext cx="1575914" cy="503079"/>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59"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br>
              <a:rPr kumimoji="0" lang="en-US" sz="14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US" sz="18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Segments</a:t>
            </a:r>
          </a:p>
        </p:txBody>
      </p:sp>
      <p:sp>
        <p:nvSpPr>
          <p:cNvPr id="21" name="AutoShape 250">
            <a:extLst>
              <a:ext uri="{FF2B5EF4-FFF2-40B4-BE49-F238E27FC236}">
                <a16:creationId xmlns:a16="http://schemas.microsoft.com/office/drawing/2014/main" id="{DC7261F3-970A-4A61-8B42-BB34700D38BA}"/>
              </a:ext>
            </a:extLst>
          </p:cNvPr>
          <p:cNvSpPr>
            <a:spLocks noChangeArrowheads="1"/>
          </p:cNvSpPr>
          <p:nvPr/>
        </p:nvSpPr>
        <p:spPr bwMode="auto">
          <a:xfrm>
            <a:off x="2557377" y="638623"/>
            <a:ext cx="2189468" cy="81632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59"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Top customers</a:t>
            </a:r>
          </a:p>
        </p:txBody>
      </p:sp>
      <p:sp>
        <p:nvSpPr>
          <p:cNvPr id="23" name="AutoShape 250">
            <a:extLst>
              <a:ext uri="{FF2B5EF4-FFF2-40B4-BE49-F238E27FC236}">
                <a16:creationId xmlns:a16="http://schemas.microsoft.com/office/drawing/2014/main" id="{58C90FB4-FB7A-4B2E-9D8B-730F82DC37BC}"/>
              </a:ext>
            </a:extLst>
          </p:cNvPr>
          <p:cNvSpPr>
            <a:spLocks noChangeArrowheads="1"/>
          </p:cNvSpPr>
          <p:nvPr/>
        </p:nvSpPr>
        <p:spPr bwMode="auto">
          <a:xfrm>
            <a:off x="4772646" y="638623"/>
            <a:ext cx="6548074" cy="81632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59"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Customer dynamics</a:t>
            </a:r>
          </a:p>
        </p:txBody>
      </p:sp>
      <p:sp>
        <p:nvSpPr>
          <p:cNvPr id="26" name="TextBox 5">
            <a:extLst>
              <a:ext uri="{FF2B5EF4-FFF2-40B4-BE49-F238E27FC236}">
                <a16:creationId xmlns:a16="http://schemas.microsoft.com/office/drawing/2014/main" id="{6B696C52-16BD-486F-91D7-ACAD48B3CB9E}"/>
              </a:ext>
            </a:extLst>
          </p:cNvPr>
          <p:cNvSpPr txBox="1">
            <a:spLocks/>
          </p:cNvSpPr>
          <p:nvPr>
            <p:custDataLst>
              <p:tags r:id="rId5"/>
            </p:custDataLst>
          </p:nvPr>
        </p:nvSpPr>
        <p:spPr>
          <a:xfrm>
            <a:off x="470068" y="2692402"/>
            <a:ext cx="1892818" cy="936420"/>
          </a:xfrm>
          <a:prstGeom prst="rect">
            <a:avLst/>
          </a:prstGeom>
          <a:solidFill>
            <a:schemeClr val="tx2"/>
          </a:solidFill>
          <a:ln w="9525">
            <a:noFill/>
          </a:ln>
          <a:effectLst/>
        </p:spPr>
        <p:txBody>
          <a:bodyPr vert="horz" wrap="square" lIns="77748" tIns="77748" rIns="77748" bIns="77748"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Mid-Sized Firms</a:t>
            </a:r>
          </a:p>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(4-29 professionals)</a:t>
            </a:r>
            <a:endPar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Rectangle 45">
            <a:extLst>
              <a:ext uri="{FF2B5EF4-FFF2-40B4-BE49-F238E27FC236}">
                <a16:creationId xmlns:a16="http://schemas.microsoft.com/office/drawing/2014/main" id="{3DC010E1-2A9D-4ADD-BC0F-64F6BAE8E479}"/>
              </a:ext>
            </a:extLst>
          </p:cNvPr>
          <p:cNvSpPr txBox="1"/>
          <p:nvPr>
            <p:custDataLst>
              <p:tags r:id="rId6"/>
            </p:custDataLst>
          </p:nvPr>
        </p:nvSpPr>
        <p:spPr>
          <a:xfrm>
            <a:off x="5036270" y="2696925"/>
            <a:ext cx="6520931" cy="93642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Dependent on software to do their tax, accounting, &amp; audit work</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As automation continues, looking to diversify their service offerings</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Increasingly interested in the benefits of the cloud &amp; other new technologies</a:t>
            </a:r>
          </a:p>
        </p:txBody>
      </p:sp>
      <p:cxnSp>
        <p:nvCxnSpPr>
          <p:cNvPr id="28" name="Straight Connector 27">
            <a:extLst>
              <a:ext uri="{FF2B5EF4-FFF2-40B4-BE49-F238E27FC236}">
                <a16:creationId xmlns:a16="http://schemas.microsoft.com/office/drawing/2014/main" id="{B271DDE1-89B9-4EE3-8642-629DC8E198BF}"/>
              </a:ext>
            </a:extLst>
          </p:cNvPr>
          <p:cNvCxnSpPr>
            <a:cxnSpLocks/>
          </p:cNvCxnSpPr>
          <p:nvPr/>
        </p:nvCxnSpPr>
        <p:spPr>
          <a:xfrm>
            <a:off x="437983" y="4773196"/>
            <a:ext cx="10882737" cy="0"/>
          </a:xfrm>
          <a:prstGeom prst="line">
            <a:avLst/>
          </a:prstGeom>
          <a:ln w="12700" cmpd="sng">
            <a:solidFill>
              <a:schemeClr val="bg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29" name="Rectangle 45">
            <a:extLst>
              <a:ext uri="{FF2B5EF4-FFF2-40B4-BE49-F238E27FC236}">
                <a16:creationId xmlns:a16="http://schemas.microsoft.com/office/drawing/2014/main" id="{F2F71A7F-7795-4489-9D00-9AC4F6F8BA95}"/>
              </a:ext>
            </a:extLst>
          </p:cNvPr>
          <p:cNvSpPr txBox="1"/>
          <p:nvPr>
            <p:custDataLst>
              <p:tags r:id="rId7"/>
            </p:custDataLst>
          </p:nvPr>
        </p:nvSpPr>
        <p:spPr>
          <a:xfrm>
            <a:off x="2583178" y="1633253"/>
            <a:ext cx="2189468" cy="924379"/>
          </a:xfrm>
          <a:prstGeom prst="rect">
            <a:avLst/>
          </a:prstGeom>
          <a:solidFill>
            <a:schemeClr val="bg1"/>
          </a:solidFill>
          <a:ln w="12700" cmpd="sng">
            <a:noFill/>
            <a:prstDash val="dash"/>
          </a:ln>
          <a:effectLst/>
        </p:spPr>
        <p:style>
          <a:lnRef idx="2">
            <a:schemeClr val="accent1"/>
          </a:lnRef>
          <a:fillRef idx="0">
            <a:schemeClr val="accent1"/>
          </a:fillRef>
          <a:effectRef idx="1">
            <a:schemeClr val="accent1"/>
          </a:effectRef>
          <a:fontRef idx="minor">
            <a:schemeClr val="tx1"/>
          </a:fontRef>
        </p:style>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ctr" defTabSz="895350" rtl="0" eaLnBrk="1" fontAlgn="auto" latinLnBrk="0" hangingPunct="1">
              <a:lnSpc>
                <a:spcPct val="100000"/>
              </a:lnSpc>
              <a:spcBef>
                <a:spcPts val="0"/>
              </a:spcBef>
              <a:spcAft>
                <a:spcPts val="0"/>
              </a:spcAft>
              <a:buClr>
                <a:srgbClr val="FF8000"/>
              </a:buClr>
              <a:buSzTx/>
              <a:buFontTx/>
              <a:buNone/>
              <a:tabLst/>
              <a:defRPr/>
            </a:pPr>
            <a:endPar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endParaRPr>
          </a:p>
        </p:txBody>
      </p:sp>
      <p:pic>
        <p:nvPicPr>
          <p:cNvPr id="30" name="Picture 29">
            <a:extLst>
              <a:ext uri="{FF2B5EF4-FFF2-40B4-BE49-F238E27FC236}">
                <a16:creationId xmlns:a16="http://schemas.microsoft.com/office/drawing/2014/main" id="{D57862BB-F523-46E5-BE38-725F5F3DE080}"/>
              </a:ext>
            </a:extLst>
          </p:cNvPr>
          <p:cNvPicPr>
            <a:picLocks noChangeAspect="1"/>
          </p:cNvPicPr>
          <p:nvPr/>
        </p:nvPicPr>
        <p:blipFill>
          <a:blip r:embed="rId15"/>
          <a:stretch>
            <a:fillRect/>
          </a:stretch>
        </p:blipFill>
        <p:spPr>
          <a:xfrm>
            <a:off x="2680781" y="1717884"/>
            <a:ext cx="761833" cy="201039"/>
          </a:xfrm>
          <a:prstGeom prst="rect">
            <a:avLst/>
          </a:prstGeom>
        </p:spPr>
      </p:pic>
      <p:pic>
        <p:nvPicPr>
          <p:cNvPr id="31" name="Picture 30">
            <a:extLst>
              <a:ext uri="{FF2B5EF4-FFF2-40B4-BE49-F238E27FC236}">
                <a16:creationId xmlns:a16="http://schemas.microsoft.com/office/drawing/2014/main" id="{47658CB6-5FF7-4E25-9C54-D155AE8A7AE1}"/>
              </a:ext>
            </a:extLst>
          </p:cNvPr>
          <p:cNvPicPr>
            <a:picLocks noChangeAspect="1"/>
          </p:cNvPicPr>
          <p:nvPr/>
        </p:nvPicPr>
        <p:blipFill>
          <a:blip r:embed="rId16"/>
          <a:stretch>
            <a:fillRect/>
          </a:stretch>
        </p:blipFill>
        <p:spPr>
          <a:xfrm>
            <a:off x="4200027" y="1701763"/>
            <a:ext cx="396240" cy="280670"/>
          </a:xfrm>
          <a:prstGeom prst="rect">
            <a:avLst/>
          </a:prstGeom>
        </p:spPr>
      </p:pic>
      <p:pic>
        <p:nvPicPr>
          <p:cNvPr id="32" name="Picture 20" descr="https://www.claconnect.com/-/media/cla-image-repository/logos/cliftonlarsonallen.png">
            <a:extLst>
              <a:ext uri="{FF2B5EF4-FFF2-40B4-BE49-F238E27FC236}">
                <a16:creationId xmlns:a16="http://schemas.microsoft.com/office/drawing/2014/main" id="{7343A542-874B-4697-A2C5-B78A038CCCA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90627" y="2186354"/>
            <a:ext cx="302260" cy="30226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2" descr="Related image">
            <a:extLst>
              <a:ext uri="{FF2B5EF4-FFF2-40B4-BE49-F238E27FC236}">
                <a16:creationId xmlns:a16="http://schemas.microsoft.com/office/drawing/2014/main" id="{63E211E4-B469-4ACB-A516-BD298894E21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30682" y="1954814"/>
            <a:ext cx="935015" cy="25764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BC012363-7BD8-43A6-A3FF-D43987F5A2AC}"/>
              </a:ext>
            </a:extLst>
          </p:cNvPr>
          <p:cNvPicPr>
            <a:picLocks noChangeAspect="1"/>
          </p:cNvPicPr>
          <p:nvPr/>
        </p:nvPicPr>
        <p:blipFill>
          <a:blip r:embed="rId19"/>
          <a:stretch>
            <a:fillRect/>
          </a:stretch>
        </p:blipFill>
        <p:spPr>
          <a:xfrm>
            <a:off x="3744604" y="2239826"/>
            <a:ext cx="887095" cy="237490"/>
          </a:xfrm>
          <a:prstGeom prst="rect">
            <a:avLst/>
          </a:prstGeom>
        </p:spPr>
      </p:pic>
      <p:sp>
        <p:nvSpPr>
          <p:cNvPr id="35" name="TextBox 5">
            <a:extLst>
              <a:ext uri="{FF2B5EF4-FFF2-40B4-BE49-F238E27FC236}">
                <a16:creationId xmlns:a16="http://schemas.microsoft.com/office/drawing/2014/main" id="{F3550910-42BF-45FF-AB5F-532E8BCA9807}"/>
              </a:ext>
            </a:extLst>
          </p:cNvPr>
          <p:cNvSpPr txBox="1">
            <a:spLocks/>
          </p:cNvSpPr>
          <p:nvPr>
            <p:custDataLst>
              <p:tags r:id="rId8"/>
            </p:custDataLst>
          </p:nvPr>
        </p:nvSpPr>
        <p:spPr>
          <a:xfrm>
            <a:off x="470068" y="4853897"/>
            <a:ext cx="1892818" cy="897745"/>
          </a:xfrm>
          <a:prstGeom prst="rect">
            <a:avLst/>
          </a:prstGeom>
          <a:solidFill>
            <a:srgbClr val="6E3AB7"/>
          </a:solidFill>
          <a:ln w="9525">
            <a:noFill/>
          </a:ln>
          <a:effectLst/>
        </p:spPr>
        <p:txBody>
          <a:bodyPr vert="horz" wrap="square" lIns="77748" tIns="77748" rIns="77748" bIns="77748"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l" defTabSz="895350" rtl="0" eaLnBrk="1" fontAlgn="auto" latinLnBrk="0" hangingPunct="1">
              <a:lnSpc>
                <a:spcPct val="100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Government</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Rectangle 45">
            <a:extLst>
              <a:ext uri="{FF2B5EF4-FFF2-40B4-BE49-F238E27FC236}">
                <a16:creationId xmlns:a16="http://schemas.microsoft.com/office/drawing/2014/main" id="{EF3A69E5-C739-44D5-9762-1EE9FAC18966}"/>
              </a:ext>
            </a:extLst>
          </p:cNvPr>
          <p:cNvSpPr txBox="1"/>
          <p:nvPr>
            <p:custDataLst>
              <p:tags r:id="rId9"/>
            </p:custDataLst>
          </p:nvPr>
        </p:nvSpPr>
        <p:spPr>
          <a:xfrm>
            <a:off x="5036270" y="4853897"/>
            <a:ext cx="6520931" cy="89774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Government tax professionals who assess &amp; collect property taxes</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Customer need is to track land registration, ownership, &amp; property value</a:t>
            </a:r>
          </a:p>
        </p:txBody>
      </p:sp>
      <p:sp>
        <p:nvSpPr>
          <p:cNvPr id="38" name="Rectangle 45">
            <a:extLst>
              <a:ext uri="{FF2B5EF4-FFF2-40B4-BE49-F238E27FC236}">
                <a16:creationId xmlns:a16="http://schemas.microsoft.com/office/drawing/2014/main" id="{E0C02190-1C14-4ED7-8E9A-E2DDF448119C}"/>
              </a:ext>
            </a:extLst>
          </p:cNvPr>
          <p:cNvSpPr txBox="1"/>
          <p:nvPr>
            <p:custDataLst>
              <p:tags r:id="rId10"/>
            </p:custDataLst>
          </p:nvPr>
        </p:nvSpPr>
        <p:spPr>
          <a:xfrm>
            <a:off x="2583178" y="2677545"/>
            <a:ext cx="2189468" cy="2014948"/>
          </a:xfrm>
          <a:prstGeom prst="rect">
            <a:avLst/>
          </a:prstGeom>
          <a:solidFill>
            <a:schemeClr val="bg1"/>
          </a:solidFill>
          <a:ln w="12700" cmpd="sng">
            <a:noFill/>
            <a:prstDash val="dash"/>
          </a:ln>
          <a:effectLst/>
        </p:spPr>
        <p:style>
          <a:lnRef idx="2">
            <a:schemeClr val="accent1"/>
          </a:lnRef>
          <a:fillRef idx="0">
            <a:schemeClr val="accent1"/>
          </a:fillRef>
          <a:effectRef idx="1">
            <a:schemeClr val="accent1"/>
          </a:effectRef>
          <a:fontRef idx="minor">
            <a:schemeClr val="tx1"/>
          </a:fontRef>
        </p:style>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ctr" defTabSz="895350" rtl="0" eaLnBrk="1" fontAlgn="auto" latinLnBrk="0" hangingPunct="1">
              <a:lnSpc>
                <a:spcPct val="100000"/>
              </a:lnSpc>
              <a:spcBef>
                <a:spcPts val="0"/>
              </a:spcBef>
              <a:spcAft>
                <a:spcPts val="0"/>
              </a:spcAft>
              <a:buClr>
                <a:srgbClr val="FF8000"/>
              </a:buClr>
              <a:buSzTx/>
              <a:buFontTx/>
              <a:buNone/>
              <a:tabLst/>
              <a:defRPr/>
            </a:pPr>
            <a:endPar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endParaRPr>
          </a:p>
        </p:txBody>
      </p:sp>
      <p:pic>
        <p:nvPicPr>
          <p:cNvPr id="39" name="Picture 35" descr="Hertzbach &amp; Company">
            <a:extLst>
              <a:ext uri="{FF2B5EF4-FFF2-40B4-BE49-F238E27FC236}">
                <a16:creationId xmlns:a16="http://schemas.microsoft.com/office/drawing/2014/main" id="{9CCFF225-B59C-4F52-B9D1-752DEA27D1E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30668" y="2822237"/>
            <a:ext cx="1032129" cy="27203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0DB9464-9D11-4457-BED5-D5C26CCE3364}"/>
              </a:ext>
            </a:extLst>
          </p:cNvPr>
          <p:cNvPicPr>
            <a:picLocks noChangeAspect="1"/>
          </p:cNvPicPr>
          <p:nvPr/>
        </p:nvPicPr>
        <p:blipFill>
          <a:blip r:embed="rId21"/>
          <a:stretch>
            <a:fillRect/>
          </a:stretch>
        </p:blipFill>
        <p:spPr>
          <a:xfrm>
            <a:off x="3246219" y="3962774"/>
            <a:ext cx="801026" cy="324225"/>
          </a:xfrm>
          <a:prstGeom prst="rect">
            <a:avLst/>
          </a:prstGeom>
        </p:spPr>
      </p:pic>
      <p:pic>
        <p:nvPicPr>
          <p:cNvPr id="41" name="Picture 43" descr="Tipton, MO CPA Firm | Home Page | Bobby Medlin CPA Group, LLC">
            <a:extLst>
              <a:ext uri="{FF2B5EF4-FFF2-40B4-BE49-F238E27FC236}">
                <a16:creationId xmlns:a16="http://schemas.microsoft.com/office/drawing/2014/main" id="{C0754183-D11D-40EF-83AB-0A4537DB75A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16456" y="3196639"/>
            <a:ext cx="860552" cy="26822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5" descr="Scott Nuttall and Associates CPA logo">
            <a:extLst>
              <a:ext uri="{FF2B5EF4-FFF2-40B4-BE49-F238E27FC236}">
                <a16:creationId xmlns:a16="http://schemas.microsoft.com/office/drawing/2014/main" id="{677E0C15-C43C-4A5E-B2D2-417EAF69C12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883870" y="4398373"/>
            <a:ext cx="1525724" cy="16060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ACEEF20E-002E-4BE4-AA99-975A81D96299}"/>
              </a:ext>
            </a:extLst>
          </p:cNvPr>
          <p:cNvPicPr>
            <a:picLocks noChangeAspect="1"/>
          </p:cNvPicPr>
          <p:nvPr/>
        </p:nvPicPr>
        <p:blipFill>
          <a:blip r:embed="rId24"/>
          <a:stretch>
            <a:fillRect/>
          </a:stretch>
        </p:blipFill>
        <p:spPr>
          <a:xfrm>
            <a:off x="3295641" y="3608464"/>
            <a:ext cx="702183" cy="180975"/>
          </a:xfrm>
          <a:prstGeom prst="rect">
            <a:avLst/>
          </a:prstGeom>
        </p:spPr>
      </p:pic>
      <p:cxnSp>
        <p:nvCxnSpPr>
          <p:cNvPr id="47" name="Straight Connector 46">
            <a:extLst>
              <a:ext uri="{FF2B5EF4-FFF2-40B4-BE49-F238E27FC236}">
                <a16:creationId xmlns:a16="http://schemas.microsoft.com/office/drawing/2014/main" id="{525B536C-C462-6F4C-8F63-C8A080AFD98F}"/>
              </a:ext>
            </a:extLst>
          </p:cNvPr>
          <p:cNvCxnSpPr>
            <a:cxnSpLocks/>
          </p:cNvCxnSpPr>
          <p:nvPr/>
        </p:nvCxnSpPr>
        <p:spPr>
          <a:xfrm>
            <a:off x="4162797" y="3702257"/>
            <a:ext cx="7575931" cy="0"/>
          </a:xfrm>
          <a:prstGeom prst="line">
            <a:avLst/>
          </a:prstGeom>
          <a:ln w="12700" cmpd="sng">
            <a:solidFill>
              <a:schemeClr val="bg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389B693-17A8-C845-9BDA-63F269332F40}"/>
              </a:ext>
            </a:extLst>
          </p:cNvPr>
          <p:cNvCxnSpPr>
            <a:cxnSpLocks/>
          </p:cNvCxnSpPr>
          <p:nvPr/>
        </p:nvCxnSpPr>
        <p:spPr>
          <a:xfrm>
            <a:off x="469856" y="3702257"/>
            <a:ext cx="2660812" cy="0"/>
          </a:xfrm>
          <a:prstGeom prst="line">
            <a:avLst/>
          </a:prstGeom>
          <a:ln w="12700" cmpd="sng">
            <a:solidFill>
              <a:schemeClr val="bg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52" name="Rectangle 45">
            <a:extLst>
              <a:ext uri="{FF2B5EF4-FFF2-40B4-BE49-F238E27FC236}">
                <a16:creationId xmlns:a16="http://schemas.microsoft.com/office/drawing/2014/main" id="{5B48D380-3F26-BC43-BECE-15F85B7BAB6E}"/>
              </a:ext>
            </a:extLst>
          </p:cNvPr>
          <p:cNvSpPr txBox="1"/>
          <p:nvPr>
            <p:custDataLst>
              <p:tags r:id="rId11"/>
            </p:custDataLst>
          </p:nvPr>
        </p:nvSpPr>
        <p:spPr>
          <a:xfrm>
            <a:off x="2583178" y="4853898"/>
            <a:ext cx="2189468" cy="897744"/>
          </a:xfrm>
          <a:prstGeom prst="rect">
            <a:avLst/>
          </a:prstGeom>
          <a:solidFill>
            <a:schemeClr val="bg1"/>
          </a:solidFill>
          <a:ln w="12700" cmpd="sng">
            <a:noFill/>
            <a:prstDash val="dash"/>
          </a:ln>
          <a:effectLst/>
        </p:spPr>
        <p:style>
          <a:lnRef idx="2">
            <a:schemeClr val="accent1"/>
          </a:lnRef>
          <a:fillRef idx="0">
            <a:schemeClr val="accent1"/>
          </a:fillRef>
          <a:effectRef idx="1">
            <a:schemeClr val="accent1"/>
          </a:effectRef>
          <a:fontRef idx="minor">
            <a:schemeClr val="tx1"/>
          </a:fontRef>
        </p:style>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ctr" defTabSz="895350" rtl="0" eaLnBrk="1" fontAlgn="auto" latinLnBrk="0" hangingPunct="1">
              <a:lnSpc>
                <a:spcPct val="100000"/>
              </a:lnSpc>
              <a:spcBef>
                <a:spcPts val="0"/>
              </a:spcBef>
              <a:spcAft>
                <a:spcPts val="0"/>
              </a:spcAft>
              <a:buClr>
                <a:srgbClr val="FF8000"/>
              </a:buClr>
              <a:buSzTx/>
              <a:buFontTx/>
              <a:buNone/>
              <a:tabLst/>
              <a:defRPr/>
            </a:pPr>
            <a:endPar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endParaRPr>
          </a:p>
        </p:txBody>
      </p:sp>
      <p:sp>
        <p:nvSpPr>
          <p:cNvPr id="37" name="Rectangle 45">
            <a:extLst>
              <a:ext uri="{FF2B5EF4-FFF2-40B4-BE49-F238E27FC236}">
                <a16:creationId xmlns:a16="http://schemas.microsoft.com/office/drawing/2014/main" id="{3AD42C01-5335-45C3-9A94-EE00C666A96E}"/>
              </a:ext>
            </a:extLst>
          </p:cNvPr>
          <p:cNvSpPr txBox="1"/>
          <p:nvPr>
            <p:custDataLst>
              <p:tags r:id="rId12"/>
            </p:custDataLst>
          </p:nvPr>
        </p:nvSpPr>
        <p:spPr>
          <a:xfrm>
            <a:off x="2658594" y="4853897"/>
            <a:ext cx="1593655" cy="89774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Riverside Co.</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Gwinnett Co.</a:t>
            </a:r>
          </a:p>
          <a:p>
            <a:pPr marL="171450" marR="0" lvl="0" indent="-171450" algn="l" defTabSz="895350" rtl="0" eaLnBrk="1" fontAlgn="auto" latinLnBrk="0" hangingPunct="1">
              <a:lnSpc>
                <a:spcPct val="100000"/>
              </a:lnSpc>
              <a:spcBef>
                <a:spcPts val="300"/>
              </a:spcBef>
              <a:spcAft>
                <a:spcPts val="0"/>
              </a:spcAft>
              <a:buClr>
                <a:srgbClr val="FF8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Tarrant Co.</a:t>
            </a:r>
          </a:p>
        </p:txBody>
      </p:sp>
    </p:spTree>
    <p:extLst>
      <p:ext uri="{BB962C8B-B14F-4D97-AF65-F5344CB8AC3E}">
        <p14:creationId xmlns:p14="http://schemas.microsoft.com/office/powerpoint/2010/main" val="919028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ACC7157-3DBE-3D44-8483-B923F3BA5889}"/>
              </a:ext>
            </a:extLst>
          </p:cNvPr>
          <p:cNvSpPr/>
          <p:nvPr/>
        </p:nvSpPr>
        <p:spPr>
          <a:xfrm flipV="1">
            <a:off x="373063" y="1200506"/>
            <a:ext cx="11445875" cy="4699960"/>
          </a:xfrm>
          <a:prstGeom prst="rect">
            <a:avLst/>
          </a:prstGeom>
          <a:solidFill>
            <a:schemeClr val="accent4">
              <a:alpha val="2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0A655226-6E4F-8847-85CD-AF95F3D3F39A}" type="slidenum">
              <a:rPr lang="en-US" smtClean="0"/>
              <a:pPr/>
              <a:t>6</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63637" y="590677"/>
            <a:ext cx="10291762" cy="428678"/>
          </a:xfrm>
        </p:spPr>
        <p:txBody>
          <a:bodyPr/>
          <a:lstStyle/>
          <a:p>
            <a:r>
              <a:rPr lang="en-US" sz="3400" dirty="0"/>
              <a:t>Key trends &amp; addressable market segment</a:t>
            </a:r>
          </a:p>
        </p:txBody>
      </p:sp>
      <p:sp>
        <p:nvSpPr>
          <p:cNvPr id="19" name="Rectangle 7">
            <a:extLst>
              <a:ext uri="{FF2B5EF4-FFF2-40B4-BE49-F238E27FC236}">
                <a16:creationId xmlns:a16="http://schemas.microsoft.com/office/drawing/2014/main" id="{8E6695B1-644A-43B2-9BFD-CB580E678F79}"/>
              </a:ext>
            </a:extLst>
          </p:cNvPr>
          <p:cNvSpPr txBox="1">
            <a:spLocks/>
          </p:cNvSpPr>
          <p:nvPr>
            <p:custDataLst>
              <p:tags r:id="rId1"/>
            </p:custDataLst>
          </p:nvPr>
        </p:nvSpPr>
        <p:spPr>
          <a:xfrm>
            <a:off x="6673516" y="1479095"/>
            <a:ext cx="4145688" cy="538191"/>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Global Addressable</a:t>
            </a:r>
          </a:p>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Market Segment</a:t>
            </a:r>
            <a:endPar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21" name="Chart 20">
            <a:extLst>
              <a:ext uri="{FF2B5EF4-FFF2-40B4-BE49-F238E27FC236}">
                <a16:creationId xmlns:a16="http://schemas.microsoft.com/office/drawing/2014/main" id="{66AB5E1C-3C97-4302-B774-C8AC634A7392}"/>
              </a:ext>
            </a:extLst>
          </p:cNvPr>
          <p:cNvGraphicFramePr/>
          <p:nvPr>
            <p:extLst>
              <p:ext uri="{D42A27DB-BD31-4B8C-83A1-F6EECF244321}">
                <p14:modId xmlns:p14="http://schemas.microsoft.com/office/powerpoint/2010/main" val="2388436423"/>
              </p:ext>
            </p:extLst>
          </p:nvPr>
        </p:nvGraphicFramePr>
        <p:xfrm>
          <a:off x="7386505" y="1794341"/>
          <a:ext cx="2796289" cy="3827534"/>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Group 28">
            <a:extLst>
              <a:ext uri="{FF2B5EF4-FFF2-40B4-BE49-F238E27FC236}">
                <a16:creationId xmlns:a16="http://schemas.microsoft.com/office/drawing/2014/main" id="{1B8EBC36-6C97-473C-9CC3-CBAA4AF51C2E}"/>
              </a:ext>
            </a:extLst>
          </p:cNvPr>
          <p:cNvGrpSpPr/>
          <p:nvPr/>
        </p:nvGrpSpPr>
        <p:grpSpPr>
          <a:xfrm>
            <a:off x="996574" y="1479095"/>
            <a:ext cx="4677207" cy="3969607"/>
            <a:chOff x="4419600" y="1724024"/>
            <a:chExt cx="3937870" cy="4624142"/>
          </a:xfrm>
        </p:grpSpPr>
        <p:sp>
          <p:nvSpPr>
            <p:cNvPr id="22" name="Rectangle 7">
              <a:extLst>
                <a:ext uri="{FF2B5EF4-FFF2-40B4-BE49-F238E27FC236}">
                  <a16:creationId xmlns:a16="http://schemas.microsoft.com/office/drawing/2014/main" id="{8C06A168-E4A3-4EAC-A6AF-1FA24D72431C}"/>
                </a:ext>
              </a:extLst>
            </p:cNvPr>
            <p:cNvSpPr txBox="1">
              <a:spLocks/>
            </p:cNvSpPr>
            <p:nvPr>
              <p:custDataLst>
                <p:tags r:id="rId2"/>
              </p:custDataLst>
            </p:nvPr>
          </p:nvSpPr>
          <p:spPr>
            <a:xfrm>
              <a:off x="4419600" y="1724024"/>
              <a:ext cx="3937870" cy="626932"/>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Key Trends &amp; </a:t>
              </a:r>
            </a:p>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Customer Implications</a:t>
              </a:r>
              <a:endPar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Arrow: Pentagon 22">
              <a:extLst>
                <a:ext uri="{FF2B5EF4-FFF2-40B4-BE49-F238E27FC236}">
                  <a16:creationId xmlns:a16="http://schemas.microsoft.com/office/drawing/2014/main" id="{05114103-3ED8-48F0-B940-FDD1363718C2}"/>
                </a:ext>
              </a:extLst>
            </p:cNvPr>
            <p:cNvSpPr/>
            <p:nvPr/>
          </p:nvSpPr>
          <p:spPr>
            <a:xfrm>
              <a:off x="4419600" y="2561977"/>
              <a:ext cx="1674813" cy="1079501"/>
            </a:xfrm>
            <a:prstGeom prst="homePlate">
              <a:avLst>
                <a:gd name="adj" fmla="val 2330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Changing Regulatory Environment</a:t>
              </a:r>
            </a:p>
          </p:txBody>
        </p:sp>
        <p:sp>
          <p:nvSpPr>
            <p:cNvPr id="24" name="Arrow: Pentagon 23">
              <a:extLst>
                <a:ext uri="{FF2B5EF4-FFF2-40B4-BE49-F238E27FC236}">
                  <a16:creationId xmlns:a16="http://schemas.microsoft.com/office/drawing/2014/main" id="{E66442C7-A1D8-4594-892A-A7C86720DC57}"/>
                </a:ext>
              </a:extLst>
            </p:cNvPr>
            <p:cNvSpPr/>
            <p:nvPr/>
          </p:nvSpPr>
          <p:spPr>
            <a:xfrm>
              <a:off x="4419600" y="3915319"/>
              <a:ext cx="1674813" cy="1079501"/>
            </a:xfrm>
            <a:prstGeom prst="homePlate">
              <a:avLst>
                <a:gd name="adj" fmla="val 2032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Advanced Technologies</a:t>
              </a:r>
              <a:endParaRPr kumimoji="0" lang="en-GB"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Arrow: Pentagon 24">
              <a:extLst>
                <a:ext uri="{FF2B5EF4-FFF2-40B4-BE49-F238E27FC236}">
                  <a16:creationId xmlns:a16="http://schemas.microsoft.com/office/drawing/2014/main" id="{0F4938CF-0AAB-4B9F-A0AD-1AFB020EAC06}"/>
                </a:ext>
              </a:extLst>
            </p:cNvPr>
            <p:cNvSpPr/>
            <p:nvPr/>
          </p:nvSpPr>
          <p:spPr>
            <a:xfrm>
              <a:off x="4419600" y="5268665"/>
              <a:ext cx="1674813" cy="1079501"/>
            </a:xfrm>
            <a:prstGeom prst="homePlate">
              <a:avLst>
                <a:gd name="adj" fmla="val 1945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New Business Models</a:t>
              </a:r>
            </a:p>
          </p:txBody>
        </p:sp>
        <p:sp>
          <p:nvSpPr>
            <p:cNvPr id="26" name="TextBox 25">
              <a:extLst>
                <a:ext uri="{FF2B5EF4-FFF2-40B4-BE49-F238E27FC236}">
                  <a16:creationId xmlns:a16="http://schemas.microsoft.com/office/drawing/2014/main" id="{AFC2FAEC-0D27-41BA-8A54-161BE1720139}"/>
                </a:ext>
              </a:extLst>
            </p:cNvPr>
            <p:cNvSpPr txBox="1"/>
            <p:nvPr/>
          </p:nvSpPr>
          <p:spPr>
            <a:xfrm>
              <a:off x="6197599" y="2561977"/>
              <a:ext cx="1800225" cy="10795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FF8000"/>
                </a:buClr>
                <a:buSzTx/>
                <a:buFontTx/>
                <a:buNone/>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Changing regulations, tax simplification initiatives, and digitization of tax filing</a:t>
              </a:r>
              <a:endParaRPr kumimoji="0" lang="en-GB" sz="1400" b="0" i="0" u="none" strike="noStrike" kern="1200" cap="none" spc="0" normalizeH="0" baseline="0" noProof="0" dirty="0" err="1">
                <a:ln>
                  <a:noFill/>
                </a:ln>
                <a:solidFill>
                  <a:srgbClr val="4D4D4D"/>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DE4F910-38B3-4A91-A520-2E78C83065F1}"/>
                </a:ext>
              </a:extLst>
            </p:cNvPr>
            <p:cNvSpPr txBox="1"/>
            <p:nvPr/>
          </p:nvSpPr>
          <p:spPr>
            <a:xfrm>
              <a:off x="6210394" y="3913620"/>
              <a:ext cx="1800225" cy="1079500"/>
            </a:xfrm>
            <a:prstGeom prst="rect">
              <a:avLst/>
            </a:prstGeom>
            <a:noFill/>
          </p:spPr>
          <p:txBody>
            <a:bodyPr wrap="square" lIns="0" tIns="0" rIns="0" bIns="0" rtlCol="0" anchor="ctr">
              <a:noAutofit/>
            </a:bodyPr>
            <a:lstStyle>
              <a:defPPr>
                <a:defRPr lang="en-US"/>
              </a:defPPr>
              <a:lvl1pPr marL="285750" indent="-285750">
                <a:buClr>
                  <a:schemeClr val="tx2"/>
                </a:buClr>
                <a:buFont typeface="Arial" panose="020B0604020202020204" pitchFamily="34" charset="0"/>
                <a:buChar char="•"/>
                <a:defRPr sz="1400"/>
              </a:lvl1pPr>
            </a:lstStyle>
            <a:p>
              <a:pPr marL="0" marR="0" lvl="0" indent="0" algn="l" defTabSz="914400" rtl="0" eaLnBrk="1" fontAlgn="auto" latinLnBrk="0" hangingPunct="1">
                <a:lnSpc>
                  <a:spcPct val="100000"/>
                </a:lnSpc>
                <a:spcBef>
                  <a:spcPts val="0"/>
                </a:spcBef>
                <a:spcAft>
                  <a:spcPts val="0"/>
                </a:spcAft>
                <a:buClr>
                  <a:srgbClr val="FF8000"/>
                </a:buClr>
                <a:buSzTx/>
                <a:buFont typeface="Arial" panose="020B0604020202020204" pitchFamily="34" charset="0"/>
                <a:buNone/>
                <a:tabLst/>
                <a:defRPr/>
              </a:pPr>
              <a:r>
                <a:rPr kumimoji="0" lang="en-US"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Artificial Intelligence automating core compliance &amp; audit work</a:t>
              </a:r>
            </a:p>
          </p:txBody>
        </p:sp>
        <p:sp>
          <p:nvSpPr>
            <p:cNvPr id="28" name="TextBox 27">
              <a:extLst>
                <a:ext uri="{FF2B5EF4-FFF2-40B4-BE49-F238E27FC236}">
                  <a16:creationId xmlns:a16="http://schemas.microsoft.com/office/drawing/2014/main" id="{400A0612-43D5-43C5-90C6-6ECBF325D3BA}"/>
                </a:ext>
              </a:extLst>
            </p:cNvPr>
            <p:cNvSpPr txBox="1"/>
            <p:nvPr/>
          </p:nvSpPr>
          <p:spPr>
            <a:xfrm>
              <a:off x="6197599" y="5268661"/>
              <a:ext cx="1800225" cy="10795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FF8000"/>
                </a:buClr>
                <a:buSzTx/>
                <a:buFontTx/>
                <a:buNone/>
                <a:tabLst/>
                <a:defRPr/>
              </a:pPr>
              <a:r>
                <a:rPr kumimoji="0" lang="en-PH" sz="1400" b="0"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Customers shifting to more business advisory services work</a:t>
              </a:r>
            </a:p>
          </p:txBody>
        </p:sp>
      </p:grpSp>
      <p:pic>
        <p:nvPicPr>
          <p:cNvPr id="30" name="Picture 29">
            <a:extLst>
              <a:ext uri="{FF2B5EF4-FFF2-40B4-BE49-F238E27FC236}">
                <a16:creationId xmlns:a16="http://schemas.microsoft.com/office/drawing/2014/main" id="{437E8A89-C8E7-FF45-A611-70A4A102AC5D}"/>
              </a:ext>
            </a:extLst>
          </p:cNvPr>
          <p:cNvPicPr>
            <a:picLocks noChangeAspect="1"/>
          </p:cNvPicPr>
          <p:nvPr/>
        </p:nvPicPr>
        <p:blipFill rotWithShape="1">
          <a:blip r:embed="rId6">
            <a:alphaModFix/>
          </a:blip>
          <a:srcRect l="19694" t="54106" r="15189" b="-127"/>
          <a:stretch/>
        </p:blipFill>
        <p:spPr>
          <a:xfrm rot="11700000">
            <a:off x="10226323" y="1960726"/>
            <a:ext cx="3178877" cy="3179517"/>
          </a:xfrm>
          <a:prstGeom prst="rect">
            <a:avLst/>
          </a:prstGeom>
        </p:spPr>
      </p:pic>
      <p:cxnSp>
        <p:nvCxnSpPr>
          <p:cNvPr id="31" name="Straight Connector 30">
            <a:extLst>
              <a:ext uri="{FF2B5EF4-FFF2-40B4-BE49-F238E27FC236}">
                <a16:creationId xmlns:a16="http://schemas.microsoft.com/office/drawing/2014/main" id="{C313BAB2-A28F-1241-A691-7580DC8E0DFE}"/>
              </a:ext>
            </a:extLst>
          </p:cNvPr>
          <p:cNvCxnSpPr>
            <a:cxnSpLocks/>
          </p:cNvCxnSpPr>
          <p:nvPr/>
        </p:nvCxnSpPr>
        <p:spPr>
          <a:xfrm>
            <a:off x="6187950" y="1479095"/>
            <a:ext cx="0" cy="4018358"/>
          </a:xfrm>
          <a:prstGeom prst="line">
            <a:avLst/>
          </a:prstGeom>
          <a:ln w="12700" cmpd="sng">
            <a:solidFill>
              <a:schemeClr val="bg1">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2B67F6F8-5A45-854B-8B56-887C4BE3DA87}"/>
              </a:ext>
            </a:extLst>
          </p:cNvPr>
          <p:cNvSpPr txBox="1"/>
          <p:nvPr/>
        </p:nvSpPr>
        <p:spPr>
          <a:xfrm>
            <a:off x="7952785" y="2944166"/>
            <a:ext cx="1643712" cy="414594"/>
          </a:xfrm>
          <a:prstGeom prst="rect">
            <a:avLst/>
          </a:prstGeom>
          <a:noFill/>
        </p:spPr>
        <p:txBody>
          <a:bodyPr wrap="square" lIns="0" tIns="0" rIns="0" bIns="0" rtlCol="0" anchor="t">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lang="en-US" sz="1500" b="1" dirty="0">
                <a:solidFill>
                  <a:schemeClr val="bg1"/>
                </a:solidFill>
                <a:latin typeface="Arial" panose="020B0604020202020204" pitchFamily="34" charset="0"/>
                <a:cs typeface="Arial" panose="020B0604020202020204" pitchFamily="34" charset="0"/>
              </a:rPr>
              <a:t>Est. </a:t>
            </a:r>
            <a:r>
              <a:rPr kumimoji="0" lang="en-US" sz="1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r>
              <a:rPr lang="en-US" sz="1500" b="1" dirty="0">
                <a:solidFill>
                  <a:schemeClr val="bg1"/>
                </a:solidFill>
                <a:latin typeface="Arial" panose="020B0604020202020204" pitchFamily="34" charset="0"/>
                <a:cs typeface="Arial" panose="020B0604020202020204" pitchFamily="34" charset="0"/>
              </a:rPr>
              <a:t>6</a:t>
            </a:r>
            <a:r>
              <a:rPr kumimoji="0" lang="en-US" sz="1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Market</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5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Segment</a:t>
            </a:r>
          </a:p>
        </p:txBody>
      </p:sp>
      <p:sp>
        <p:nvSpPr>
          <p:cNvPr id="20" name="TextBox 19">
            <a:extLst>
              <a:ext uri="{FF2B5EF4-FFF2-40B4-BE49-F238E27FC236}">
                <a16:creationId xmlns:a16="http://schemas.microsoft.com/office/drawing/2014/main" id="{1D62F0E7-FC00-4A6B-A350-3A8978B6B5D0}"/>
              </a:ext>
            </a:extLst>
          </p:cNvPr>
          <p:cNvSpPr txBox="1"/>
          <p:nvPr/>
        </p:nvSpPr>
        <p:spPr>
          <a:xfrm rot="16200000">
            <a:off x="6495872" y="3704124"/>
            <a:ext cx="3046373" cy="414594"/>
          </a:xfrm>
          <a:prstGeom prst="rect">
            <a:avLst/>
          </a:prstGeom>
          <a:noFill/>
        </p:spPr>
        <p:txBody>
          <a:bodyPr wrap="square" lIns="0" tIns="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4D4D"/>
                </a:solidFill>
                <a:effectLst/>
                <a:uLnTx/>
                <a:uFillTx/>
                <a:latin typeface="Arial" panose="020B0604020202020204" pitchFamily="34" charset="0"/>
                <a:ea typeface="+mn-ea"/>
                <a:cs typeface="Arial" panose="020B0604020202020204" pitchFamily="34" charset="0"/>
              </a:rPr>
              <a:t>Growing 4-5%</a:t>
            </a:r>
          </a:p>
        </p:txBody>
      </p:sp>
      <p:cxnSp>
        <p:nvCxnSpPr>
          <p:cNvPr id="33" name="Straight Connector 32">
            <a:extLst>
              <a:ext uri="{FF2B5EF4-FFF2-40B4-BE49-F238E27FC236}">
                <a16:creationId xmlns:a16="http://schemas.microsoft.com/office/drawing/2014/main" id="{421BD3B9-56E9-B141-A443-359FA43B9125}"/>
              </a:ext>
            </a:extLst>
          </p:cNvPr>
          <p:cNvCxnSpPr>
            <a:cxnSpLocks/>
          </p:cNvCxnSpPr>
          <p:nvPr/>
        </p:nvCxnSpPr>
        <p:spPr>
          <a:xfrm>
            <a:off x="7952785" y="2500245"/>
            <a:ext cx="0" cy="653174"/>
          </a:xfrm>
          <a:prstGeom prst="line">
            <a:avLst/>
          </a:prstGeom>
          <a:ln w="12700" cmpd="sng">
            <a:solidFill>
              <a:schemeClr val="bg1">
                <a:lumMod val="75000"/>
              </a:schemeClr>
            </a:solidFill>
            <a:prstDash val="solid"/>
            <a:head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375722E5-21F8-134E-9F5F-775798438B92}"/>
              </a:ext>
            </a:extLst>
          </p:cNvPr>
          <p:cNvCxnSpPr>
            <a:cxnSpLocks/>
          </p:cNvCxnSpPr>
          <p:nvPr/>
        </p:nvCxnSpPr>
        <p:spPr>
          <a:xfrm flipV="1">
            <a:off x="7952785" y="4675695"/>
            <a:ext cx="0" cy="747725"/>
          </a:xfrm>
          <a:prstGeom prst="line">
            <a:avLst/>
          </a:prstGeom>
          <a:ln w="12700" cmpd="sng">
            <a:solidFill>
              <a:schemeClr val="bg1">
                <a:lumMod val="75000"/>
              </a:schemeClr>
            </a:solidFill>
            <a:prstDash val="solid"/>
            <a:headEnd type="arrow"/>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75A2C92-EBCF-BD40-BC0B-6676ADA20F4B}"/>
              </a:ext>
            </a:extLst>
          </p:cNvPr>
          <p:cNvCxnSpPr/>
          <p:nvPr/>
        </p:nvCxnSpPr>
        <p:spPr>
          <a:xfrm>
            <a:off x="7825517" y="2449898"/>
            <a:ext cx="235681" cy="0"/>
          </a:xfrm>
          <a:prstGeom prst="line">
            <a:avLst/>
          </a:prstGeom>
          <a:ln w="12700"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831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3D65C1F0-74E5-B447-895E-0B51DD494AE4}"/>
              </a:ext>
            </a:extLst>
          </p:cNvPr>
          <p:cNvSpPr txBox="1">
            <a:spLocks/>
          </p:cNvSpPr>
          <p:nvPr>
            <p:custDataLst>
              <p:tags r:id="rId1"/>
            </p:custDataLst>
          </p:nvPr>
        </p:nvSpPr>
        <p:spPr>
          <a:xfrm>
            <a:off x="325043" y="5697280"/>
            <a:ext cx="11581013" cy="369013"/>
          </a:xfrm>
          <a:prstGeom prst="rect">
            <a:avLst/>
          </a:prstGeom>
          <a:solidFill>
            <a:srgbClr val="005DA2"/>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endPar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fld id="{0A655226-6E4F-8847-85CD-AF95F3D3F39A}" type="slidenum">
              <a:rPr lang="en-US" smtClean="0"/>
              <a:pPr/>
              <a:t>7</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graphicFrame>
        <p:nvGraphicFramePr>
          <p:cNvPr id="9" name="Table 8">
            <a:extLst>
              <a:ext uri="{FF2B5EF4-FFF2-40B4-BE49-F238E27FC236}">
                <a16:creationId xmlns:a16="http://schemas.microsoft.com/office/drawing/2014/main" id="{F91BEF67-315C-44CC-A7BD-275D6FC4951B}"/>
              </a:ext>
            </a:extLst>
          </p:cNvPr>
          <p:cNvGraphicFramePr>
            <a:graphicFrameLocks noGrp="1"/>
          </p:cNvGraphicFramePr>
          <p:nvPr>
            <p:extLst>
              <p:ext uri="{D42A27DB-BD31-4B8C-83A1-F6EECF244321}">
                <p14:modId xmlns:p14="http://schemas.microsoft.com/office/powerpoint/2010/main" val="2742729167"/>
              </p:ext>
            </p:extLst>
          </p:nvPr>
        </p:nvGraphicFramePr>
        <p:xfrm>
          <a:off x="325043" y="1175189"/>
          <a:ext cx="11581013" cy="4471473"/>
        </p:xfrm>
        <a:graphic>
          <a:graphicData uri="http://schemas.openxmlformats.org/drawingml/2006/table">
            <a:tbl>
              <a:tblPr firstRow="1" bandRow="1">
                <a:tableStyleId>{5C22544A-7EE6-4342-B048-85BDC9FD1C3A}</a:tableStyleId>
              </a:tblPr>
              <a:tblGrid>
                <a:gridCol w="1320103">
                  <a:extLst>
                    <a:ext uri="{9D8B030D-6E8A-4147-A177-3AD203B41FA5}">
                      <a16:colId xmlns:a16="http://schemas.microsoft.com/office/drawing/2014/main" val="1869039801"/>
                    </a:ext>
                  </a:extLst>
                </a:gridCol>
                <a:gridCol w="2052182">
                  <a:extLst>
                    <a:ext uri="{9D8B030D-6E8A-4147-A177-3AD203B41FA5}">
                      <a16:colId xmlns:a16="http://schemas.microsoft.com/office/drawing/2014/main" val="3393223507"/>
                    </a:ext>
                  </a:extLst>
                </a:gridCol>
                <a:gridCol w="2052182">
                  <a:extLst>
                    <a:ext uri="{9D8B030D-6E8A-4147-A177-3AD203B41FA5}">
                      <a16:colId xmlns:a16="http://schemas.microsoft.com/office/drawing/2014/main" val="1559033068"/>
                    </a:ext>
                  </a:extLst>
                </a:gridCol>
                <a:gridCol w="2052182">
                  <a:extLst>
                    <a:ext uri="{9D8B030D-6E8A-4147-A177-3AD203B41FA5}">
                      <a16:colId xmlns:a16="http://schemas.microsoft.com/office/drawing/2014/main" val="1321662416"/>
                    </a:ext>
                  </a:extLst>
                </a:gridCol>
                <a:gridCol w="2052182">
                  <a:extLst>
                    <a:ext uri="{9D8B030D-6E8A-4147-A177-3AD203B41FA5}">
                      <a16:colId xmlns:a16="http://schemas.microsoft.com/office/drawing/2014/main" val="3415828124"/>
                    </a:ext>
                  </a:extLst>
                </a:gridCol>
                <a:gridCol w="2052182">
                  <a:extLst>
                    <a:ext uri="{9D8B030D-6E8A-4147-A177-3AD203B41FA5}">
                      <a16:colId xmlns:a16="http://schemas.microsoft.com/office/drawing/2014/main" val="2566950739"/>
                    </a:ext>
                  </a:extLst>
                </a:gridCol>
              </a:tblGrid>
              <a:tr h="342046">
                <a:tc>
                  <a:txBody>
                    <a:bodyPr/>
                    <a:lstStyle/>
                    <a:p>
                      <a:pPr marL="0" indent="0" algn="ctr">
                        <a:buFont typeface="Arial" panose="020B0604020202020204" pitchFamily="34" charset="0"/>
                        <a:buNone/>
                      </a:pPr>
                      <a:endParaRPr lang="en-US" sz="1500" i="1" dirty="0">
                        <a:solidFill>
                          <a:schemeClr val="bg1"/>
                        </a:solidFill>
                      </a:endParaRPr>
                    </a:p>
                  </a:txBody>
                  <a:tcPr marL="45720" marR="45720" marT="0" marB="36576" anchor="ctr">
                    <a:solidFill>
                      <a:schemeClr val="tx1"/>
                    </a:solidFill>
                  </a:tcPr>
                </a:tc>
                <a:tc>
                  <a:txBody>
                    <a:bodyPr/>
                    <a:lstStyle/>
                    <a:p>
                      <a:pPr marL="0" indent="0" algn="ctr" defTabSz="457200" rtl="0" eaLnBrk="1" latinLnBrk="0" hangingPunct="1">
                        <a:spcAft>
                          <a:spcPts val="600"/>
                        </a:spcAft>
                        <a:buClr>
                          <a:schemeClr val="tx2"/>
                        </a:buClr>
                        <a:buFont typeface="Arial" panose="020B0604020202020204" pitchFamily="34" charset="0"/>
                        <a:buNone/>
                      </a:pPr>
                      <a:r>
                        <a:rPr lang="en-US" sz="1400" b="1" i="0" kern="1200" dirty="0">
                          <a:solidFill>
                            <a:schemeClr val="bg1"/>
                          </a:solidFill>
                          <a:effectLst/>
                          <a:latin typeface="+mn-lt"/>
                          <a:ea typeface="+mn-ea"/>
                          <a:cs typeface="+mn-cs"/>
                        </a:rPr>
                        <a:t>Customer</a:t>
                      </a:r>
                    </a:p>
                  </a:txBody>
                  <a:tcPr marL="45720" marR="45720" marT="0" marB="36576" anchor="ctr">
                    <a:solidFill>
                      <a:schemeClr val="tx1"/>
                    </a:solidFill>
                  </a:tcPr>
                </a:tc>
                <a:tc>
                  <a:txBody>
                    <a:bodyPr/>
                    <a:lstStyle/>
                    <a:p>
                      <a:pPr marL="0" indent="0" algn="ctr" defTabSz="457200" rtl="0" eaLnBrk="1" latinLnBrk="0" hangingPunct="1">
                        <a:spcAft>
                          <a:spcPts val="600"/>
                        </a:spcAft>
                        <a:buClr>
                          <a:schemeClr val="tx2"/>
                        </a:buClr>
                        <a:buFont typeface="Arial" panose="020B0604020202020204" pitchFamily="34" charset="0"/>
                        <a:buNone/>
                      </a:pPr>
                      <a:r>
                        <a:rPr lang="en-US" sz="1400" b="1" i="0" kern="1200" dirty="0" err="1">
                          <a:solidFill>
                            <a:schemeClr val="bg1"/>
                          </a:solidFill>
                          <a:effectLst/>
                          <a:latin typeface="+mn-lt"/>
                          <a:ea typeface="+mn-ea"/>
                          <a:cs typeface="+mn-cs"/>
                        </a:rPr>
                        <a:t>Gro</a:t>
                      </a:r>
                      <a:endParaRPr lang="en-US" sz="1400" b="1" i="0" kern="1200" dirty="0">
                        <a:solidFill>
                          <a:schemeClr val="bg1"/>
                        </a:solidFill>
                        <a:effectLst/>
                        <a:latin typeface="+mn-lt"/>
                        <a:ea typeface="+mn-ea"/>
                        <a:cs typeface="+mn-cs"/>
                      </a:endParaRPr>
                    </a:p>
                  </a:txBody>
                  <a:tcPr marL="45720" marR="45720" marT="0" marB="36576" anchor="ctr">
                    <a:solidFill>
                      <a:schemeClr val="tx1"/>
                    </a:solidFill>
                  </a:tcPr>
                </a:tc>
                <a:tc>
                  <a:txBody>
                    <a:bodyPr/>
                    <a:lstStyle/>
                    <a:p>
                      <a:pPr marL="0" lvl="0" indent="0" algn="ctr" defTabSz="457200" rtl="0" eaLnBrk="1" latinLnBrk="0" hangingPunct="1">
                        <a:spcAft>
                          <a:spcPts val="600"/>
                        </a:spcAft>
                        <a:buClr>
                          <a:schemeClr val="tx2"/>
                        </a:buClr>
                        <a:buFont typeface="Arial" panose="020B0604020202020204" pitchFamily="34" charset="0"/>
                        <a:buNone/>
                      </a:pPr>
                      <a:r>
                        <a:rPr lang="en-US" sz="1400" b="1" i="0" kern="1200" dirty="0">
                          <a:solidFill>
                            <a:schemeClr val="bg1"/>
                          </a:solidFill>
                          <a:effectLst/>
                          <a:latin typeface="+mn-lt"/>
                          <a:ea typeface="+mn-ea"/>
                          <a:cs typeface="+mn-cs"/>
                        </a:rPr>
                        <a:t>Digital</a:t>
                      </a:r>
                    </a:p>
                  </a:txBody>
                  <a:tcPr marL="45720" marR="45720" marT="0" marB="36576" anchor="ctr">
                    <a:solidFill>
                      <a:schemeClr val="tx1"/>
                    </a:solidFill>
                  </a:tcPr>
                </a:tc>
                <a:tc>
                  <a:txBody>
                    <a:bodyPr/>
                    <a:lstStyle/>
                    <a:p>
                      <a:pPr marL="0" indent="0" algn="ctr" defTabSz="457200" rtl="0" eaLnBrk="1" latinLnBrk="0" hangingPunct="1">
                        <a:spcAft>
                          <a:spcPts val="600"/>
                        </a:spcAft>
                        <a:buClr>
                          <a:schemeClr val="tx2"/>
                        </a:buClr>
                        <a:buFont typeface="Arial" panose="020B0604020202020204" pitchFamily="34" charset="0"/>
                        <a:buNone/>
                      </a:pPr>
                      <a:r>
                        <a:rPr lang="en-US" sz="1400" b="1" i="0" kern="1200" dirty="0">
                          <a:solidFill>
                            <a:schemeClr val="bg1"/>
                          </a:solidFill>
                          <a:effectLst/>
                          <a:latin typeface="+mn-lt"/>
                          <a:ea typeface="+mn-ea"/>
                          <a:cs typeface="+mn-cs"/>
                        </a:rPr>
                        <a:t>Culture</a:t>
                      </a:r>
                    </a:p>
                  </a:txBody>
                  <a:tcPr marL="45720" marR="45720" marT="0" marB="36576" anchor="ctr">
                    <a:solidFill>
                      <a:schemeClr val="tx1"/>
                    </a:solidFill>
                  </a:tcPr>
                </a:tc>
                <a:tc>
                  <a:txBody>
                    <a:bodyPr/>
                    <a:lstStyle/>
                    <a:p>
                      <a:pPr marL="0" marR="0" lvl="0" indent="0" algn="ctr" defTabSz="457200" rtl="0" eaLnBrk="1" fontAlgn="auto" latinLnBrk="0" hangingPunct="1">
                        <a:lnSpc>
                          <a:spcPct val="100000"/>
                        </a:lnSpc>
                        <a:spcBef>
                          <a:spcPts val="0"/>
                        </a:spcBef>
                        <a:spcAft>
                          <a:spcPts val="600"/>
                        </a:spcAft>
                        <a:buClr>
                          <a:schemeClr val="tx2"/>
                        </a:buClr>
                        <a:buSzTx/>
                        <a:buFont typeface="Arial" panose="020B0604020202020204" pitchFamily="34" charset="0"/>
                        <a:buNone/>
                        <a:tabLst/>
                        <a:defRPr/>
                      </a:pPr>
                      <a:r>
                        <a:rPr lang="en-US" sz="1400" b="1" i="0" kern="1200" dirty="0">
                          <a:solidFill>
                            <a:schemeClr val="bg1"/>
                          </a:solidFill>
                          <a:effectLst/>
                          <a:latin typeface="+mn-lt"/>
                          <a:ea typeface="+mn-ea"/>
                          <a:cs typeface="+mn-cs"/>
                        </a:rPr>
                        <a:t>Simplify</a:t>
                      </a:r>
                    </a:p>
                  </a:txBody>
                  <a:tcPr marL="45720" marR="45720" marT="0" marB="36576" anchor="ctr">
                    <a:solidFill>
                      <a:schemeClr val="tx1"/>
                    </a:solidFill>
                  </a:tcPr>
                </a:tc>
                <a:extLst>
                  <a:ext uri="{0D108BD9-81ED-4DB2-BD59-A6C34878D82A}">
                    <a16:rowId xmlns:a16="http://schemas.microsoft.com/office/drawing/2014/main" val="462054829"/>
                  </a:ext>
                </a:extLst>
              </a:tr>
              <a:tr h="1080115">
                <a:tc>
                  <a:txBody>
                    <a:bodyPr/>
                    <a:lstStyle/>
                    <a:p>
                      <a:pPr marL="0" indent="0" algn="ctr">
                        <a:buFont typeface="Arial" panose="020B0604020202020204" pitchFamily="34" charset="0"/>
                        <a:buNone/>
                      </a:pPr>
                      <a:r>
                        <a:rPr lang="en-US" sz="1100" b="1" i="0" dirty="0">
                          <a:solidFill>
                            <a:schemeClr val="bg1"/>
                          </a:solidFill>
                        </a:rPr>
                        <a:t>OBJECTIVES</a:t>
                      </a:r>
                      <a:endParaRPr lang="en-US" sz="1000" i="1" dirty="0">
                        <a:solidFill>
                          <a:schemeClr val="bg1"/>
                        </a:solidFill>
                      </a:endParaRPr>
                    </a:p>
                  </a:txBody>
                  <a:tcPr marL="45720" marR="45720" marT="91440" anchor="ctr">
                    <a:solidFill>
                      <a:schemeClr val="tx2"/>
                    </a:solidFill>
                  </a:tcPr>
                </a:tc>
                <a:tc>
                  <a:txBody>
                    <a:bodyPr/>
                    <a:lstStyle/>
                    <a:p>
                      <a:pPr marL="171450" indent="-171450" algn="l" defTabSz="457200" rtl="0" eaLnBrk="1" latinLnBrk="0" hangingPunct="1">
                        <a:lnSpc>
                          <a:spcPct val="95000"/>
                        </a:lnSpc>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Delight our customers with a superior experience and holistic propositions </a:t>
                      </a:r>
                      <a:r>
                        <a:rPr lang="en-US" sz="1100" b="0" i="0" strike="noStrike" kern="1200" dirty="0">
                          <a:solidFill>
                            <a:schemeClr val="tx1"/>
                          </a:solidFill>
                          <a:effectLst/>
                          <a:latin typeface="+mn-lt"/>
                          <a:ea typeface="+mn-ea"/>
                          <a:cs typeface="+mn-cs"/>
                        </a:rPr>
                        <a:t>based on their needs</a:t>
                      </a:r>
                    </a:p>
                    <a:p>
                      <a:pPr marL="0" indent="0" algn="l" defTabSz="457200" rtl="0" eaLnBrk="1" latinLnBrk="0" hangingPunct="1">
                        <a:lnSpc>
                          <a:spcPct val="95000"/>
                        </a:lnSpc>
                        <a:spcAft>
                          <a:spcPts val="600"/>
                        </a:spcAft>
                        <a:buClr>
                          <a:schemeClr val="tx2"/>
                        </a:buClr>
                        <a:buFont typeface="Arial" panose="020B0604020202020204" pitchFamily="34" charset="0"/>
                        <a:buNone/>
                      </a:pPr>
                      <a:endParaRPr lang="en-US" sz="1100" b="0" i="0" strike="sngStrike" kern="1200" dirty="0">
                        <a:solidFill>
                          <a:schemeClr val="tx1"/>
                        </a:solidFill>
                        <a:effectLst/>
                        <a:latin typeface="+mn-lt"/>
                        <a:ea typeface="+mn-ea"/>
                        <a:cs typeface="+mn-cs"/>
                      </a:endParaRPr>
                    </a:p>
                  </a:txBody>
                  <a:tcPr marT="91440">
                    <a:solidFill>
                      <a:schemeClr val="bg1">
                        <a:lumMod val="85000"/>
                        <a:alpha val="75000"/>
                      </a:schemeClr>
                    </a:solidFill>
                  </a:tcPr>
                </a:tc>
                <a:tc>
                  <a:txBody>
                    <a:bodyPr/>
                    <a:lstStyle/>
                    <a:p>
                      <a:pPr marL="173736" marR="0" lvl="0" indent="-173736" algn="l" defTabSz="457200" rtl="0" eaLnBrk="1" fontAlgn="auto" latinLnBrk="0" hangingPunct="1">
                        <a:lnSpc>
                          <a:spcPct val="95000"/>
                        </a:lnSpc>
                        <a:spcBef>
                          <a:spcPts val="0"/>
                        </a:spcBef>
                        <a:spcAft>
                          <a:spcPts val="600"/>
                        </a:spcAft>
                        <a:buClr>
                          <a:schemeClr val="tx2"/>
                        </a:buClr>
                        <a:buSzPts val="1400"/>
                        <a:buFont typeface="Arial" panose="020B0604020202020204" pitchFamily="34" charset="0"/>
                        <a:buChar char="•"/>
                        <a:tabLst/>
                        <a:defRPr/>
                      </a:pPr>
                      <a:r>
                        <a:rPr lang="en-US" sz="1100" b="0" i="0" kern="1200" dirty="0">
                          <a:solidFill>
                            <a:schemeClr val="tx1"/>
                          </a:solidFill>
                          <a:effectLst/>
                          <a:latin typeface="+mn-lt"/>
                          <a:ea typeface="+mn-ea"/>
                          <a:cs typeface="+mn-cs"/>
                        </a:rPr>
                        <a:t>Accelerate customer-led growth through go-to-market levers (cross-sell, adding new customers, pricing) and new product launches</a:t>
                      </a:r>
                    </a:p>
                  </a:txBody>
                  <a:tcPr marT="91440">
                    <a:solidFill>
                      <a:schemeClr val="bg1">
                        <a:lumMod val="85000"/>
                        <a:alpha val="75000"/>
                      </a:schemeClr>
                    </a:solidFill>
                  </a:tcPr>
                </a:tc>
                <a:tc>
                  <a:txBody>
                    <a:bodyPr/>
                    <a:lstStyle/>
                    <a:p>
                      <a:pPr marL="171450" indent="-171450" algn="l" defTabSz="457200" rtl="0" eaLnBrk="1" latinLnBrk="0" hangingPunct="1">
                        <a:lnSpc>
                          <a:spcPct val="95000"/>
                        </a:lnSpc>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Drive exponential growth in our digital interactions with our customers</a:t>
                      </a:r>
                    </a:p>
                    <a:p>
                      <a:pPr marL="0" lvl="0" indent="0">
                        <a:lnSpc>
                          <a:spcPct val="95000"/>
                        </a:lnSpc>
                        <a:buFont typeface="Arial" panose="020B0604020202020204" pitchFamily="34" charset="0"/>
                        <a:buNone/>
                      </a:pPr>
                      <a:endParaRPr lang="en-US" sz="1100" b="0" i="0" kern="1200" dirty="0">
                        <a:solidFill>
                          <a:schemeClr val="tx1"/>
                        </a:solidFill>
                        <a:effectLst/>
                        <a:latin typeface="+mn-lt"/>
                        <a:ea typeface="+mn-ea"/>
                        <a:cs typeface="+mn-cs"/>
                      </a:endParaRPr>
                    </a:p>
                  </a:txBody>
                  <a:tcPr marT="91440">
                    <a:solidFill>
                      <a:schemeClr val="bg1">
                        <a:lumMod val="85000"/>
                        <a:alpha val="75000"/>
                      </a:schemeClr>
                    </a:solidFill>
                  </a:tcPr>
                </a:tc>
                <a:tc>
                  <a:txBody>
                    <a:bodyPr/>
                    <a:lstStyle/>
                    <a:p>
                      <a:pPr marL="171450" indent="-171450" algn="l" defTabSz="457200" rtl="0" eaLnBrk="1" latinLnBrk="0" hangingPunct="1">
                        <a:lnSpc>
                          <a:spcPct val="95000"/>
                        </a:lnSpc>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Operate as one team and culture that is empowered, engaged, diverse, and agile</a:t>
                      </a:r>
                      <a:endParaRPr lang="en-US" sz="1100" b="0" i="0" strike="sngStrike" kern="1200" dirty="0">
                        <a:solidFill>
                          <a:schemeClr val="tx1"/>
                        </a:solidFill>
                        <a:effectLst/>
                        <a:latin typeface="+mn-lt"/>
                        <a:ea typeface="+mn-ea"/>
                        <a:cs typeface="+mn-cs"/>
                      </a:endParaRPr>
                    </a:p>
                  </a:txBody>
                  <a:tcPr marT="91440">
                    <a:solidFill>
                      <a:schemeClr val="bg1">
                        <a:lumMod val="85000"/>
                        <a:alpha val="75000"/>
                      </a:schemeClr>
                    </a:solidFill>
                  </a:tcPr>
                </a:tc>
                <a:tc>
                  <a:txBody>
                    <a:bodyPr/>
                    <a:lstStyle/>
                    <a:p>
                      <a:pPr marL="171450" marR="0" lvl="0" indent="-171450" algn="l" defTabSz="457200" rtl="0" eaLnBrk="1" fontAlgn="auto" latinLnBrk="0" hangingPunct="1">
                        <a:lnSpc>
                          <a:spcPct val="95000"/>
                        </a:lnSpc>
                        <a:spcBef>
                          <a:spcPts val="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Simplify our organization, product portfolio, and customer experience</a:t>
                      </a:r>
                    </a:p>
                  </a:txBody>
                  <a:tcPr marT="91440">
                    <a:solidFill>
                      <a:schemeClr val="bg1">
                        <a:lumMod val="85000"/>
                        <a:alpha val="75000"/>
                      </a:schemeClr>
                    </a:solidFill>
                  </a:tcPr>
                </a:tc>
                <a:extLst>
                  <a:ext uri="{0D108BD9-81ED-4DB2-BD59-A6C34878D82A}">
                    <a16:rowId xmlns:a16="http://schemas.microsoft.com/office/drawing/2014/main" val="3843793985"/>
                  </a:ext>
                </a:extLst>
              </a:tr>
              <a:tr h="3036719">
                <a:tc>
                  <a:txBody>
                    <a:bodyPr/>
                    <a:lstStyle/>
                    <a:p>
                      <a:pPr marL="0" indent="0" algn="ctr">
                        <a:buFont typeface="Arial" panose="020B0604020202020204" pitchFamily="34" charset="0"/>
                        <a:buNone/>
                      </a:pPr>
                      <a:r>
                        <a:rPr lang="en-US" sz="1100" b="1" i="0" dirty="0">
                          <a:solidFill>
                            <a:schemeClr val="bg1"/>
                          </a:solidFill>
                        </a:rPr>
                        <a:t>KEY RESULTS</a:t>
                      </a:r>
                      <a:endParaRPr lang="en-US" sz="1000" b="1" i="0" dirty="0">
                        <a:solidFill>
                          <a:schemeClr val="bg1"/>
                        </a:solidFill>
                      </a:endParaRPr>
                    </a:p>
                  </a:txBody>
                  <a:tcPr marL="45720" marR="45720" marT="91440" anchor="ctr">
                    <a:solidFill>
                      <a:schemeClr val="tx2"/>
                    </a:solidFill>
                  </a:tcPr>
                </a:tc>
                <a:tc>
                  <a:txBody>
                    <a:bodyPr/>
                    <a:lstStyle/>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Move 150 customers to LOTUS</a:t>
                      </a:r>
                    </a:p>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Increase Net Promoter Score*</a:t>
                      </a:r>
                    </a:p>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Decrease Customer Effort Score*</a:t>
                      </a:r>
                    </a:p>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GB" sz="1100" b="0" i="0" kern="1200" dirty="0">
                          <a:solidFill>
                            <a:schemeClr val="tx1"/>
                          </a:solidFill>
                          <a:effectLst/>
                          <a:latin typeface="+mn-lt"/>
                          <a:ea typeface="+mn-ea"/>
                          <a:cs typeface="+mn-cs"/>
                        </a:rPr>
                        <a:t>Reduce Mean Time to Recover from service incidents by 5% a quarter</a:t>
                      </a:r>
                      <a:endParaRPr lang="en-US" sz="1100" b="0" i="0" kern="1200" dirty="0">
                        <a:solidFill>
                          <a:schemeClr val="tx1"/>
                        </a:solidFill>
                        <a:effectLst/>
                        <a:latin typeface="+mn-lt"/>
                        <a:ea typeface="+mn-ea"/>
                        <a:cs typeface="+mn-cs"/>
                      </a:endParaRPr>
                    </a:p>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Improve customer service response and resolution time*</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Increase retention</a:t>
                      </a:r>
                    </a:p>
                  </a:txBody>
                  <a:tcPr marT="182880">
                    <a:solidFill>
                      <a:schemeClr val="bg1">
                        <a:lumMod val="85000"/>
                        <a:alpha val="75000"/>
                      </a:schemeClr>
                    </a:solidFill>
                  </a:tcPr>
                </a:tc>
                <a:tc>
                  <a:txBody>
                    <a:bodyPr/>
                    <a:lstStyle/>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Sell more to existing customers</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Generate recurring sales from new customers, adding 10,000 net new customers</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Launch our next generation of professional software solutions</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Offer an innovative new audit workflow solution</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Introduce the intelligent tax research solution through AI-powered Checkpoint</a:t>
                      </a:r>
                    </a:p>
                  </a:txBody>
                  <a:tcPr marT="182880">
                    <a:solidFill>
                      <a:schemeClr val="bg1">
                        <a:lumMod val="85000"/>
                        <a:alpha val="75000"/>
                      </a:schemeClr>
                    </a:solidFill>
                  </a:tcPr>
                </a:tc>
                <a:tc>
                  <a:txBody>
                    <a:bodyPr/>
                    <a:lstStyle/>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Conduct 35% of Small-Mid Firms sales and renewals digitally</a:t>
                      </a:r>
                    </a:p>
                    <a:p>
                      <a:pPr marL="171450" lvl="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Build out and accelerate digital marketing*</a:t>
                      </a:r>
                    </a:p>
                  </a:txBody>
                  <a:tcPr marT="182880">
                    <a:solidFill>
                      <a:schemeClr val="bg1">
                        <a:lumMod val="85000"/>
                        <a:alpha val="75000"/>
                      </a:schemeClr>
                    </a:solidFill>
                  </a:tcPr>
                </a:tc>
                <a:tc>
                  <a:txBody>
                    <a:bodyPr/>
                    <a:lstStyle/>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Improve Organizational Health Index by 5%</a:t>
                      </a:r>
                    </a:p>
                    <a:p>
                      <a:pPr marL="171450" indent="-171450" algn="l" defTabSz="457200" rtl="0" eaLnBrk="1" latinLnBrk="0" hangingPunct="1">
                        <a:lnSpc>
                          <a:spcPct val="95000"/>
                        </a:lnSpc>
                        <a:spcBef>
                          <a:spcPts val="300"/>
                        </a:spcBef>
                        <a:spcAft>
                          <a:spcPts val="600"/>
                        </a:spcAft>
                        <a:buClr>
                          <a:schemeClr val="tx2"/>
                        </a:buClr>
                        <a:buFont typeface="Arial" panose="020B0604020202020204" pitchFamily="34" charset="0"/>
                        <a:buChar char="•"/>
                      </a:pPr>
                      <a:r>
                        <a:rPr lang="en-US" sz="1100" b="0" i="0" kern="1200" dirty="0">
                          <a:solidFill>
                            <a:schemeClr val="tx1"/>
                          </a:solidFill>
                          <a:effectLst/>
                          <a:latin typeface="+mn-lt"/>
                          <a:ea typeface="+mn-ea"/>
                          <a:cs typeface="+mn-cs"/>
                        </a:rPr>
                        <a:t>Improve talent retention</a:t>
                      </a:r>
                      <a:endParaRPr lang="en-US" sz="1100" b="1" i="0" u="sng" kern="1200" dirty="0">
                        <a:solidFill>
                          <a:srgbClr val="C00000"/>
                        </a:solidFill>
                        <a:effectLst/>
                        <a:latin typeface="+mn-lt"/>
                        <a:ea typeface="+mn-ea"/>
                        <a:cs typeface="+mn-cs"/>
                      </a:endParaRP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Each ELT member to sponsor at least one gender or ethnically diverse high potential employee</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kern="1200" dirty="0">
                          <a:solidFill>
                            <a:schemeClr val="dk1"/>
                          </a:solidFill>
                          <a:effectLst/>
                          <a:latin typeface="+mn-lt"/>
                          <a:ea typeface="+mn-ea"/>
                          <a:cs typeface="+mn-cs"/>
                        </a:rPr>
                        <a:t>Cultivate new ways of working</a:t>
                      </a:r>
                      <a:endParaRPr lang="en-US" sz="1100" b="0" i="0" kern="1200" dirty="0">
                        <a:solidFill>
                          <a:schemeClr val="tx1"/>
                        </a:solidFill>
                        <a:effectLst/>
                        <a:latin typeface="+mn-lt"/>
                        <a:ea typeface="+mn-ea"/>
                        <a:cs typeface="+mn-cs"/>
                      </a:endParaRPr>
                    </a:p>
                  </a:txBody>
                  <a:tcPr marT="182880">
                    <a:solidFill>
                      <a:schemeClr val="bg1">
                        <a:lumMod val="85000"/>
                        <a:alpha val="75000"/>
                      </a:schemeClr>
                    </a:solidFill>
                  </a:tcPr>
                </a:tc>
                <a:tc>
                  <a:txBody>
                    <a:bodyPr/>
                    <a:lstStyle/>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Achieve additional margin expansion</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Serve 25% of customer support queries through digital self-service</a:t>
                      </a:r>
                    </a:p>
                    <a:p>
                      <a:pPr marL="171450" marR="0" lvl="0" indent="-171450" algn="l" defTabSz="457200" rtl="0" eaLnBrk="1" fontAlgn="auto" latinLnBrk="0" hangingPunct="1">
                        <a:lnSpc>
                          <a:spcPct val="95000"/>
                        </a:lnSpc>
                        <a:spcBef>
                          <a:spcPts val="300"/>
                        </a:spcBef>
                        <a:spcAft>
                          <a:spcPts val="600"/>
                        </a:spcAft>
                        <a:buClr>
                          <a:schemeClr val="tx2"/>
                        </a:buClr>
                        <a:buSzTx/>
                        <a:buFont typeface="Arial" panose="020B0604020202020204" pitchFamily="34" charset="0"/>
                        <a:buChar char="•"/>
                        <a:tabLst/>
                        <a:defRPr/>
                      </a:pPr>
                      <a:r>
                        <a:rPr lang="en-US" sz="1100" b="0" i="0" kern="1200" dirty="0">
                          <a:solidFill>
                            <a:schemeClr val="tx1"/>
                          </a:solidFill>
                          <a:effectLst/>
                          <a:latin typeface="+mn-lt"/>
                          <a:ea typeface="+mn-ea"/>
                          <a:cs typeface="+mn-cs"/>
                        </a:rPr>
                        <a:t>Execute on product </a:t>
                      </a:r>
                      <a:br>
                        <a:rPr lang="en-US" sz="1100" b="0" i="0" kern="1200" dirty="0">
                          <a:solidFill>
                            <a:schemeClr val="tx1"/>
                          </a:solidFill>
                          <a:effectLst/>
                          <a:latin typeface="+mn-lt"/>
                          <a:ea typeface="+mn-ea"/>
                          <a:cs typeface="+mn-cs"/>
                        </a:rPr>
                      </a:br>
                      <a:r>
                        <a:rPr lang="en-US" sz="1100" b="0" i="0" kern="1200" dirty="0">
                          <a:solidFill>
                            <a:schemeClr val="tx1"/>
                          </a:solidFill>
                          <a:effectLst/>
                          <a:latin typeface="+mn-lt"/>
                          <a:ea typeface="+mn-ea"/>
                          <a:cs typeface="+mn-cs"/>
                        </a:rPr>
                        <a:t>sunset/platform </a:t>
                      </a:r>
                      <a:br>
                        <a:rPr lang="en-US" sz="1100" b="0" i="0" kern="1200" dirty="0">
                          <a:solidFill>
                            <a:schemeClr val="tx1"/>
                          </a:solidFill>
                          <a:effectLst/>
                          <a:latin typeface="+mn-lt"/>
                          <a:ea typeface="+mn-ea"/>
                          <a:cs typeface="+mn-cs"/>
                        </a:rPr>
                      </a:br>
                      <a:r>
                        <a:rPr lang="en-US" sz="1100" b="0" i="0" kern="1200" dirty="0">
                          <a:solidFill>
                            <a:schemeClr val="tx1"/>
                          </a:solidFill>
                          <a:effectLst/>
                          <a:latin typeface="+mn-lt"/>
                          <a:ea typeface="+mn-ea"/>
                          <a:cs typeface="+mn-cs"/>
                        </a:rPr>
                        <a:t>migrations</a:t>
                      </a:r>
                    </a:p>
                  </a:txBody>
                  <a:tcPr marT="182880">
                    <a:solidFill>
                      <a:schemeClr val="bg1">
                        <a:lumMod val="85000"/>
                        <a:alpha val="75000"/>
                      </a:schemeClr>
                    </a:solidFill>
                  </a:tcPr>
                </a:tc>
                <a:extLst>
                  <a:ext uri="{0D108BD9-81ED-4DB2-BD59-A6C34878D82A}">
                    <a16:rowId xmlns:a16="http://schemas.microsoft.com/office/drawing/2014/main" val="1912883255"/>
                  </a:ext>
                </a:extLst>
              </a:tr>
            </a:tbl>
          </a:graphicData>
        </a:graphic>
      </p:graphicFrame>
      <p:sp>
        <p:nvSpPr>
          <p:cNvPr id="10" name="TextBox 9">
            <a:extLst>
              <a:ext uri="{FF2B5EF4-FFF2-40B4-BE49-F238E27FC236}">
                <a16:creationId xmlns:a16="http://schemas.microsoft.com/office/drawing/2014/main" id="{1B45C687-368E-41D2-B68E-C9B8D834CF3B}"/>
              </a:ext>
            </a:extLst>
          </p:cNvPr>
          <p:cNvSpPr txBox="1"/>
          <p:nvPr/>
        </p:nvSpPr>
        <p:spPr>
          <a:xfrm>
            <a:off x="252602" y="5697027"/>
            <a:ext cx="4677617" cy="338554"/>
          </a:xfrm>
          <a:prstGeom prst="rect">
            <a:avLst/>
          </a:prstGeom>
          <a:noFill/>
        </p:spPr>
        <p:txBody>
          <a:bodyPr wrap="square" rtlCol="0">
            <a:spAutoFit/>
          </a:bodyPr>
          <a:lstStyle/>
          <a:p>
            <a:pPr algn="ctr" defTabSz="913852">
              <a:defRPr/>
            </a:pPr>
            <a:r>
              <a:rPr lang="en-US" sz="1600" b="1" dirty="0">
                <a:solidFill>
                  <a:schemeClr val="bg1"/>
                </a:solidFill>
                <a:latin typeface="Arial" charset="0"/>
              </a:rPr>
              <a:t>Think big. Make it simple. Move fast.</a:t>
            </a:r>
          </a:p>
        </p:txBody>
      </p:sp>
      <p:sp>
        <p:nvSpPr>
          <p:cNvPr id="12" name="Rectangle 11">
            <a:extLst>
              <a:ext uri="{FF2B5EF4-FFF2-40B4-BE49-F238E27FC236}">
                <a16:creationId xmlns:a16="http://schemas.microsoft.com/office/drawing/2014/main" id="{EFCDF9BB-ED78-4F67-B531-92166BC36039}"/>
              </a:ext>
            </a:extLst>
          </p:cNvPr>
          <p:cNvSpPr/>
          <p:nvPr/>
        </p:nvSpPr>
        <p:spPr>
          <a:xfrm>
            <a:off x="233748" y="6104800"/>
            <a:ext cx="1245854" cy="20005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i="1" dirty="0">
                <a:solidFill>
                  <a:schemeClr val="accent6"/>
                </a:solidFill>
              </a:rPr>
              <a:t>* Baseline metrics pending</a:t>
            </a:r>
            <a:endParaRPr lang="en-US" sz="700" dirty="0">
              <a:solidFill>
                <a:schemeClr val="accent6"/>
              </a:solidFill>
            </a:endParaRPr>
          </a:p>
        </p:txBody>
      </p:sp>
      <p:sp>
        <p:nvSpPr>
          <p:cNvPr id="13" name="Rectangle 12">
            <a:extLst>
              <a:ext uri="{FF2B5EF4-FFF2-40B4-BE49-F238E27FC236}">
                <a16:creationId xmlns:a16="http://schemas.microsoft.com/office/drawing/2014/main" id="{63A8DB5D-C1C2-2242-9997-540E2A660589}"/>
              </a:ext>
            </a:extLst>
          </p:cNvPr>
          <p:cNvSpPr/>
          <p:nvPr/>
        </p:nvSpPr>
        <p:spPr>
          <a:xfrm>
            <a:off x="4661369" y="5464380"/>
            <a:ext cx="11581013" cy="83427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2">
              <a:spcAft>
                <a:spcPts val="1800"/>
              </a:spcAft>
              <a:defRPr/>
            </a:pPr>
            <a:r>
              <a:rPr lang="en-US" sz="950" b="1" dirty="0">
                <a:solidFill>
                  <a:schemeClr val="bg1">
                    <a:alpha val="60000"/>
                  </a:schemeClr>
                </a:solidFill>
                <a:latin typeface="Arial" charset="0"/>
              </a:rPr>
              <a:t>Our Vision: </a:t>
            </a:r>
            <a:r>
              <a:rPr lang="en-US" sz="950" dirty="0">
                <a:solidFill>
                  <a:schemeClr val="bg1">
                    <a:alpha val="60000"/>
                  </a:schemeClr>
                </a:solidFill>
                <a:latin typeface="Arial" charset="0"/>
              </a:rPr>
              <a:t>To enable our customers to be trusted business advisors in a world of ongoing regulatory and technological change.</a:t>
            </a:r>
          </a:p>
        </p:txBody>
      </p:sp>
      <p:sp>
        <p:nvSpPr>
          <p:cNvPr id="14" name="Title 1">
            <a:extLst>
              <a:ext uri="{FF2B5EF4-FFF2-40B4-BE49-F238E27FC236}">
                <a16:creationId xmlns:a16="http://schemas.microsoft.com/office/drawing/2014/main" id="{9147B809-A11D-044D-88CC-BE4C37E11128}"/>
              </a:ext>
            </a:extLst>
          </p:cNvPr>
          <p:cNvSpPr>
            <a:spLocks noGrp="1"/>
          </p:cNvSpPr>
          <p:nvPr>
            <p:ph type="title"/>
          </p:nvPr>
        </p:nvSpPr>
        <p:spPr>
          <a:xfrm>
            <a:off x="363637" y="590677"/>
            <a:ext cx="10291762" cy="428678"/>
          </a:xfrm>
        </p:spPr>
        <p:txBody>
          <a:bodyPr/>
          <a:lstStyle/>
          <a:p>
            <a:r>
              <a:rPr lang="en-US" sz="3400" dirty="0"/>
              <a:t>Tax professionals – 2019 OKRs</a:t>
            </a:r>
          </a:p>
        </p:txBody>
      </p:sp>
      <p:pic>
        <p:nvPicPr>
          <p:cNvPr id="15" name="Picture 14">
            <a:extLst>
              <a:ext uri="{FF2B5EF4-FFF2-40B4-BE49-F238E27FC236}">
                <a16:creationId xmlns:a16="http://schemas.microsoft.com/office/drawing/2014/main" id="{5C513608-44D3-CF4A-A441-7099B9996462}"/>
              </a:ext>
            </a:extLst>
          </p:cNvPr>
          <p:cNvPicPr>
            <a:picLocks noChangeAspect="1"/>
          </p:cNvPicPr>
          <p:nvPr/>
        </p:nvPicPr>
        <p:blipFill rotWithShape="1">
          <a:blip r:embed="rId4">
            <a:alphaModFix/>
          </a:blip>
          <a:srcRect l="19694" t="54106" r="15189" b="-127"/>
          <a:stretch/>
        </p:blipFill>
        <p:spPr>
          <a:xfrm rot="9900000" flipH="1">
            <a:off x="401787" y="5734968"/>
            <a:ext cx="262196" cy="262248"/>
          </a:xfrm>
          <a:prstGeom prst="rect">
            <a:avLst/>
          </a:prstGeom>
        </p:spPr>
      </p:pic>
      <p:sp>
        <p:nvSpPr>
          <p:cNvPr id="17" name="Pie 16">
            <a:extLst>
              <a:ext uri="{FF2B5EF4-FFF2-40B4-BE49-F238E27FC236}">
                <a16:creationId xmlns:a16="http://schemas.microsoft.com/office/drawing/2014/main" id="{F212AC16-68AC-4C43-9167-A085B87DE60B}"/>
              </a:ext>
            </a:extLst>
          </p:cNvPr>
          <p:cNvSpPr/>
          <p:nvPr/>
        </p:nvSpPr>
        <p:spPr>
          <a:xfrm>
            <a:off x="5291451" y="678758"/>
            <a:ext cx="369159" cy="369159"/>
          </a:xfrm>
          <a:prstGeom prst="pie">
            <a:avLst>
              <a:gd name="adj1" fmla="val 5364923"/>
              <a:gd name="adj2" fmla="val 16200000"/>
            </a:avLst>
          </a:prstGeom>
          <a:solidFill>
            <a:schemeClr val="tx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e 17">
            <a:extLst>
              <a:ext uri="{FF2B5EF4-FFF2-40B4-BE49-F238E27FC236}">
                <a16:creationId xmlns:a16="http://schemas.microsoft.com/office/drawing/2014/main" id="{543280E9-22ED-E146-8A8F-2DE4BD4C3365}"/>
              </a:ext>
            </a:extLst>
          </p:cNvPr>
          <p:cNvSpPr/>
          <p:nvPr/>
        </p:nvSpPr>
        <p:spPr>
          <a:xfrm rot="10800000">
            <a:off x="5282024" y="678758"/>
            <a:ext cx="369159" cy="369159"/>
          </a:xfrm>
          <a:prstGeom prst="pie">
            <a:avLst>
              <a:gd name="adj1" fmla="val 5364923"/>
              <a:gd name="adj2" fmla="val 16200000"/>
            </a:avLst>
          </a:prstGeom>
          <a:solidFill>
            <a:schemeClr val="tx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3198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A655226-6E4F-8847-85CD-AF95F3D3F39A}" type="slidenum">
              <a:rPr kumimoji="0" lang="en-US" sz="10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white"/>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a:ea typeface="+mn-ea"/>
                <a:cs typeface="+mn-cs"/>
              </a:rPr>
              <a:t>Tax Professionals 2019 Roadshow</a:t>
            </a:r>
          </a:p>
        </p:txBody>
      </p:sp>
      <p:sp>
        <p:nvSpPr>
          <p:cNvPr id="5" name="Pie 4">
            <a:extLst>
              <a:ext uri="{FF2B5EF4-FFF2-40B4-BE49-F238E27FC236}">
                <a16:creationId xmlns:a16="http://schemas.microsoft.com/office/drawing/2014/main" id="{6C6A8AA2-C776-534A-ADF0-CE878C6A2375}"/>
              </a:ext>
            </a:extLst>
          </p:cNvPr>
          <p:cNvSpPr/>
          <p:nvPr/>
        </p:nvSpPr>
        <p:spPr>
          <a:xfrm>
            <a:off x="936744"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Pie 5">
            <a:extLst>
              <a:ext uri="{FF2B5EF4-FFF2-40B4-BE49-F238E27FC236}">
                <a16:creationId xmlns:a16="http://schemas.microsoft.com/office/drawing/2014/main" id="{3A120D29-9593-AA44-90DA-4CD0DEC002BC}"/>
              </a:ext>
            </a:extLst>
          </p:cNvPr>
          <p:cNvSpPr/>
          <p:nvPr/>
        </p:nvSpPr>
        <p:spPr>
          <a:xfrm rot="10800000">
            <a:off x="7606481"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itle 3">
            <a:extLst>
              <a:ext uri="{FF2B5EF4-FFF2-40B4-BE49-F238E27FC236}">
                <a16:creationId xmlns:a16="http://schemas.microsoft.com/office/drawing/2014/main" id="{E358A1BD-26B5-8B46-95AA-D15956F4EF3B}"/>
              </a:ext>
            </a:extLst>
          </p:cNvPr>
          <p:cNvSpPr>
            <a:spLocks noGrp="1"/>
          </p:cNvSpPr>
          <p:nvPr>
            <p:ph type="title"/>
          </p:nvPr>
        </p:nvSpPr>
        <p:spPr>
          <a:xfrm>
            <a:off x="1522607" y="2856621"/>
            <a:ext cx="9140435" cy="2286000"/>
          </a:xfrm>
        </p:spPr>
        <p:txBody>
          <a:bodyPr/>
          <a:lstStyle/>
          <a:p>
            <a:r>
              <a:rPr lang="en-US" dirty="0"/>
              <a:t>How our teams are responding</a:t>
            </a:r>
          </a:p>
        </p:txBody>
      </p:sp>
      <p:sp>
        <p:nvSpPr>
          <p:cNvPr id="11" name="Rectangle 7">
            <a:extLst>
              <a:ext uri="{FF2B5EF4-FFF2-40B4-BE49-F238E27FC236}">
                <a16:creationId xmlns:a16="http://schemas.microsoft.com/office/drawing/2014/main" id="{CA635C55-CFCC-1C45-85CC-69AE2413059C}"/>
              </a:ext>
            </a:extLst>
          </p:cNvPr>
          <p:cNvSpPr txBox="1">
            <a:spLocks/>
          </p:cNvSpPr>
          <p:nvPr>
            <p:custDataLst>
              <p:tags r:id="rId1"/>
            </p:custDataLst>
          </p:nvPr>
        </p:nvSpPr>
        <p:spPr>
          <a:xfrm flipH="1">
            <a:off x="797466" y="2978866"/>
            <a:ext cx="7714939" cy="369013"/>
          </a:xfrm>
          <a:prstGeom prst="rect">
            <a:avLst/>
          </a:prstGeom>
          <a:solidFill>
            <a:srgbClr val="005DA2">
              <a:alpha val="0"/>
            </a:srgbClr>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endPar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1227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3BE84E-4218-8A4E-8C51-48407FBC6E68}"/>
              </a:ext>
            </a:extLst>
          </p:cNvPr>
          <p:cNvSpPr/>
          <p:nvPr/>
        </p:nvSpPr>
        <p:spPr>
          <a:xfrm flipV="1">
            <a:off x="737631" y="1191078"/>
            <a:ext cx="10570827" cy="4564511"/>
          </a:xfrm>
          <a:prstGeom prst="rect">
            <a:avLst/>
          </a:prstGeom>
          <a:solidFill>
            <a:schemeClr val="accent4">
              <a:alpha val="2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0A655226-6E4F-8847-85CD-AF95F3D3F39A}" type="slidenum">
              <a:rPr lang="en-US" smtClean="0"/>
              <a:pPr/>
              <a:t>9</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747058" y="576376"/>
            <a:ext cx="10291762" cy="428678"/>
          </a:xfrm>
        </p:spPr>
        <p:txBody>
          <a:bodyPr/>
          <a:lstStyle/>
          <a:p>
            <a:r>
              <a:rPr lang="en-US" sz="3400" dirty="0"/>
              <a:t>2019 Tax Season </a:t>
            </a:r>
            <a:r>
              <a:rPr lang="en-US" sz="2000" dirty="0"/>
              <a:t>(as of 16 March)</a:t>
            </a:r>
          </a:p>
        </p:txBody>
      </p:sp>
      <p:graphicFrame>
        <p:nvGraphicFramePr>
          <p:cNvPr id="3" name="Table 2">
            <a:extLst>
              <a:ext uri="{FF2B5EF4-FFF2-40B4-BE49-F238E27FC236}">
                <a16:creationId xmlns:a16="http://schemas.microsoft.com/office/drawing/2014/main" id="{D4A56A98-CBD4-49F6-B524-7D6823E15AD2}"/>
              </a:ext>
            </a:extLst>
          </p:cNvPr>
          <p:cNvGraphicFramePr>
            <a:graphicFrameLocks noGrp="1"/>
          </p:cNvGraphicFramePr>
          <p:nvPr>
            <p:extLst>
              <p:ext uri="{D42A27DB-BD31-4B8C-83A1-F6EECF244321}">
                <p14:modId xmlns:p14="http://schemas.microsoft.com/office/powerpoint/2010/main" val="2316486004"/>
              </p:ext>
            </p:extLst>
          </p:nvPr>
        </p:nvGraphicFramePr>
        <p:xfrm>
          <a:off x="747058" y="1177120"/>
          <a:ext cx="10570827" cy="4587897"/>
        </p:xfrm>
        <a:graphic>
          <a:graphicData uri="http://schemas.openxmlformats.org/drawingml/2006/table">
            <a:tbl>
              <a:tblPr/>
              <a:tblGrid>
                <a:gridCol w="3918070">
                  <a:extLst>
                    <a:ext uri="{9D8B030D-6E8A-4147-A177-3AD203B41FA5}">
                      <a16:colId xmlns:a16="http://schemas.microsoft.com/office/drawing/2014/main" val="310598223"/>
                    </a:ext>
                  </a:extLst>
                </a:gridCol>
                <a:gridCol w="3376993">
                  <a:extLst>
                    <a:ext uri="{9D8B030D-6E8A-4147-A177-3AD203B41FA5}">
                      <a16:colId xmlns:a16="http://schemas.microsoft.com/office/drawing/2014/main" val="379344710"/>
                    </a:ext>
                  </a:extLst>
                </a:gridCol>
                <a:gridCol w="3275764">
                  <a:extLst>
                    <a:ext uri="{9D8B030D-6E8A-4147-A177-3AD203B41FA5}">
                      <a16:colId xmlns:a16="http://schemas.microsoft.com/office/drawing/2014/main" val="504311840"/>
                    </a:ext>
                  </a:extLst>
                </a:gridCol>
              </a:tblGrid>
              <a:tr h="636913">
                <a:tc>
                  <a:txBody>
                    <a:bodyPr/>
                    <a:lstStyle/>
                    <a:p>
                      <a:pPr algn="l" fontAlgn="auto"/>
                      <a:r>
                        <a:rPr lang="en-US" sz="2000" b="1" i="0" dirty="0">
                          <a:solidFill>
                            <a:srgbClr val="FFFFFF"/>
                          </a:solidFill>
                          <a:effectLst/>
                          <a:latin typeface="Arial" panose="020B0604020202020204" pitchFamily="34" charset="0"/>
                        </a:rPr>
                        <a:t>​</a:t>
                      </a: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9526" cap="flat" cmpd="sng" algn="ctr">
                      <a:solidFill>
                        <a:srgbClr val="FFFFFF"/>
                      </a:solidFill>
                      <a:prstDash val="solid"/>
                      <a:round/>
                      <a:headEnd type="none" w="med" len="med"/>
                      <a:tailEnd type="none" w="med" len="med"/>
                    </a:lnB>
                    <a:solidFill>
                      <a:schemeClr val="tx1"/>
                    </a:solidFill>
                  </a:tcPr>
                </a:tc>
                <a:tc>
                  <a:txBody>
                    <a:bodyPr/>
                    <a:lstStyle/>
                    <a:p>
                      <a:pPr algn="ctr" fontAlgn="base"/>
                      <a:r>
                        <a:rPr lang="en-US" sz="1800" b="1" i="0" dirty="0">
                          <a:solidFill>
                            <a:srgbClr val="FFFFFF"/>
                          </a:solidFill>
                          <a:effectLst/>
                          <a:latin typeface="Arial" panose="020B0604020202020204" pitchFamily="34" charset="0"/>
                        </a:rPr>
                        <a:t>Technical Support​</a:t>
                      </a:r>
                      <a:endParaRPr lang="en-US" sz="1800" b="1" i="0" dirty="0">
                        <a:solidFill>
                          <a:srgbClr val="FFFFFF"/>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9526" cap="flat" cmpd="sng" algn="ctr">
                      <a:solidFill>
                        <a:srgbClr val="FFFFFF"/>
                      </a:solidFill>
                      <a:prstDash val="solid"/>
                      <a:round/>
                      <a:headEnd type="none" w="med" len="med"/>
                      <a:tailEnd type="none" w="med" len="med"/>
                    </a:lnB>
                    <a:solidFill>
                      <a:schemeClr val="tx1"/>
                    </a:solidFill>
                  </a:tcPr>
                </a:tc>
                <a:tc>
                  <a:txBody>
                    <a:bodyPr/>
                    <a:lstStyle/>
                    <a:p>
                      <a:pPr algn="ctr" fontAlgn="base"/>
                      <a:r>
                        <a:rPr lang="en-US" sz="1800" b="1" i="0" dirty="0">
                          <a:solidFill>
                            <a:srgbClr val="FFFFFF"/>
                          </a:solidFill>
                          <a:effectLst/>
                          <a:latin typeface="Arial" panose="020B0604020202020204" pitchFamily="34" charset="0"/>
                        </a:rPr>
                        <a:t>Customer Support​</a:t>
                      </a:r>
                      <a:endParaRPr lang="en-US" sz="1800" b="1" i="0" dirty="0">
                        <a:solidFill>
                          <a:srgbClr val="FFFFFF"/>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9526" cap="flat" cmpd="sng" algn="ctr">
                      <a:solidFill>
                        <a:srgbClr val="FFFFFF"/>
                      </a:solidFill>
                      <a:prstDash val="solid"/>
                      <a:round/>
                      <a:headEnd type="none" w="med" len="med"/>
                      <a:tailEnd type="none" w="med" len="med"/>
                    </a:lnB>
                    <a:solidFill>
                      <a:schemeClr val="tx1"/>
                    </a:solidFill>
                  </a:tcPr>
                </a:tc>
                <a:extLst>
                  <a:ext uri="{0D108BD9-81ED-4DB2-BD59-A6C34878D82A}">
                    <a16:rowId xmlns:a16="http://schemas.microsoft.com/office/drawing/2014/main" val="901425023"/>
                  </a:ext>
                </a:extLst>
              </a:tr>
              <a:tr h="636913">
                <a:tc>
                  <a:txBody>
                    <a:bodyPr/>
                    <a:lstStyle/>
                    <a:p>
                      <a:pPr algn="l" fontAlgn="base"/>
                      <a:r>
                        <a:rPr lang="en-US" sz="2000" b="1" i="0" dirty="0">
                          <a:solidFill>
                            <a:schemeClr val="bg1"/>
                          </a:solidFill>
                          <a:effectLst/>
                          <a:latin typeface="Arial" panose="020B0604020202020204" pitchFamily="34" charset="0"/>
                        </a:rPr>
                        <a:t>Contacts Handled</a:t>
                      </a:r>
                      <a:r>
                        <a:rPr lang="en-US" sz="2000" b="0" i="0" dirty="0">
                          <a:solidFill>
                            <a:schemeClr val="bg1"/>
                          </a:solidFill>
                          <a:effectLst/>
                          <a:latin typeface="Arial" panose="020B0604020202020204" pitchFamily="34" charset="0"/>
                        </a:rPr>
                        <a:t>​</a:t>
                      </a:r>
                      <a:endParaRPr lang="en-US" sz="2000" b="0" i="0" dirty="0">
                        <a:solidFill>
                          <a:schemeClr val="bg1"/>
                        </a:solidFill>
                        <a:effectLst/>
                      </a:endParaRPr>
                    </a:p>
                  </a:txBody>
                  <a:tcPr marL="182880"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9526"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solidFill>
                  </a:tcPr>
                </a:tc>
                <a:tc>
                  <a:txBody>
                    <a:bodyPr/>
                    <a:lstStyle/>
                    <a:p>
                      <a:pPr algn="ctr" fontAlgn="base"/>
                      <a:r>
                        <a:rPr lang="en-US" sz="2000" b="0" i="0" dirty="0">
                          <a:solidFill>
                            <a:schemeClr val="bg1"/>
                          </a:solidFill>
                          <a:effectLst/>
                          <a:latin typeface="Arial" panose="020B0604020202020204" pitchFamily="34" charset="0"/>
                        </a:rPr>
                        <a:t>~</a:t>
                      </a:r>
                      <a:r>
                        <a:rPr lang="en-US" sz="2000" b="1" i="0" dirty="0">
                          <a:solidFill>
                            <a:schemeClr val="bg1"/>
                          </a:solidFill>
                          <a:effectLst/>
                          <a:latin typeface="Arial" panose="020B0604020202020204" pitchFamily="34" charset="0"/>
                        </a:rPr>
                        <a:t>221,740</a:t>
                      </a:r>
                      <a:r>
                        <a:rPr lang="en-US" sz="2000" b="0" i="0" dirty="0">
                          <a:solidFill>
                            <a:schemeClr val="bg1"/>
                          </a:solidFill>
                          <a:effectLst/>
                          <a:latin typeface="Arial" panose="020B0604020202020204" pitchFamily="34" charset="0"/>
                        </a:rPr>
                        <a:t>​</a:t>
                      </a:r>
                      <a:endParaRPr lang="en-US" sz="2000" b="0" i="0" dirty="0">
                        <a:solidFill>
                          <a:schemeClr val="bg1"/>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9526"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solidFill>
                  </a:tcPr>
                </a:tc>
                <a:tc>
                  <a:txBody>
                    <a:bodyPr/>
                    <a:lstStyle/>
                    <a:p>
                      <a:pPr algn="ctr" fontAlgn="base"/>
                      <a:r>
                        <a:rPr lang="en-US" sz="2000" b="0" i="0" dirty="0">
                          <a:solidFill>
                            <a:schemeClr val="bg1"/>
                          </a:solidFill>
                          <a:effectLst/>
                          <a:latin typeface="Arial" panose="020B0604020202020204" pitchFamily="34" charset="0"/>
                        </a:rPr>
                        <a:t>~</a:t>
                      </a:r>
                      <a:r>
                        <a:rPr lang="en-US" sz="2000" b="1" i="0" dirty="0">
                          <a:solidFill>
                            <a:schemeClr val="bg1"/>
                          </a:solidFill>
                          <a:effectLst/>
                          <a:latin typeface="Arial" panose="020B0604020202020204" pitchFamily="34" charset="0"/>
                        </a:rPr>
                        <a:t>41,500</a:t>
                      </a:r>
                      <a:endParaRPr lang="en-US" sz="2000" b="0" i="0" dirty="0">
                        <a:solidFill>
                          <a:schemeClr val="bg1"/>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9526"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2"/>
                    </a:solidFill>
                  </a:tcPr>
                </a:tc>
                <a:extLst>
                  <a:ext uri="{0D108BD9-81ED-4DB2-BD59-A6C34878D82A}">
                    <a16:rowId xmlns:a16="http://schemas.microsoft.com/office/drawing/2014/main" val="553937588"/>
                  </a:ext>
                </a:extLst>
              </a:tr>
              <a:tr h="1232054">
                <a:tc>
                  <a:txBody>
                    <a:bodyPr/>
                    <a:lstStyle/>
                    <a:p>
                      <a:pPr algn="l" fontAlgn="base"/>
                      <a:r>
                        <a:rPr lang="en-US" sz="2000" b="1" i="0" u="none" dirty="0">
                          <a:solidFill>
                            <a:srgbClr val="4D4D4D"/>
                          </a:solidFill>
                          <a:effectLst/>
                          <a:latin typeface="Arial" panose="020B0604020202020204" pitchFamily="34" charset="0"/>
                        </a:rPr>
                        <a:t>Contact %</a:t>
                      </a:r>
                      <a:r>
                        <a:rPr lang="en-US" sz="2000" b="0" i="0" dirty="0">
                          <a:solidFill>
                            <a:srgbClr val="4D4D4D"/>
                          </a:solidFill>
                          <a:effectLst/>
                          <a:latin typeface="Arial" panose="020B0604020202020204" pitchFamily="34" charset="0"/>
                        </a:rPr>
                        <a:t>​</a:t>
                      </a:r>
                      <a:endParaRPr lang="en-US" sz="2000" b="0" i="0" dirty="0">
                        <a:solidFill>
                          <a:srgbClr val="4D4D4D"/>
                        </a:solidFill>
                        <a:effectLst/>
                      </a:endParaRPr>
                    </a:p>
                    <a:p>
                      <a:pPr algn="l" fontAlgn="base">
                        <a:spcAft>
                          <a:spcPts val="400"/>
                        </a:spcAft>
                      </a:pPr>
                      <a:r>
                        <a:rPr lang="en-US" sz="2000" b="0" i="0" dirty="0">
                          <a:solidFill>
                            <a:srgbClr val="4D4D4D"/>
                          </a:solidFill>
                          <a:effectLst/>
                          <a:latin typeface="Arial" panose="020B0604020202020204" pitchFamily="34" charset="0"/>
                        </a:rPr>
                        <a:t>- Phone </a:t>
                      </a:r>
                      <a:endParaRPr lang="en-US" sz="2000" b="0" i="0" dirty="0">
                        <a:solidFill>
                          <a:srgbClr val="4D4D4D"/>
                        </a:solidFill>
                        <a:effectLst/>
                      </a:endParaRPr>
                    </a:p>
                    <a:p>
                      <a:pPr algn="l" fontAlgn="base"/>
                      <a:r>
                        <a:rPr lang="en-US" sz="2000" b="0" i="0" dirty="0">
                          <a:solidFill>
                            <a:srgbClr val="4D4D4D"/>
                          </a:solidFill>
                          <a:effectLst/>
                          <a:latin typeface="Arial" panose="020B0604020202020204" pitchFamily="34" charset="0"/>
                        </a:rPr>
                        <a:t>- Digital (E-mail / Chat)​</a:t>
                      </a:r>
                      <a:endParaRPr lang="en-US" sz="2000" b="0" i="0" dirty="0">
                        <a:solidFill>
                          <a:srgbClr val="4D4D4D"/>
                        </a:solidFill>
                        <a:effectLst/>
                      </a:endParaRPr>
                    </a:p>
                  </a:txBody>
                  <a:tcPr marL="182880"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a:txBody>
                    <a:bodyPr/>
                    <a:lstStyle/>
                    <a:p>
                      <a:pPr algn="ctr" fontAlgn="auto"/>
                      <a:r>
                        <a:rPr lang="en-US" sz="2600" b="0" i="0" dirty="0">
                          <a:solidFill>
                            <a:srgbClr val="4D4D4D"/>
                          </a:solidFill>
                          <a:effectLst/>
                          <a:latin typeface="Arial" panose="020B0604020202020204" pitchFamily="34" charset="0"/>
                        </a:rPr>
                        <a:t>​</a:t>
                      </a:r>
                    </a:p>
                    <a:p>
                      <a:pPr algn="ctr" fontAlgn="base">
                        <a:spcAft>
                          <a:spcPts val="400"/>
                        </a:spcAft>
                      </a:pPr>
                      <a:r>
                        <a:rPr lang="en-US" sz="2000" b="0" i="0" dirty="0">
                          <a:solidFill>
                            <a:srgbClr val="4D4D4D"/>
                          </a:solidFill>
                          <a:effectLst/>
                          <a:latin typeface="Arial" panose="020B0604020202020204" pitchFamily="34" charset="0"/>
                        </a:rPr>
                        <a:t>~80%​</a:t>
                      </a:r>
                      <a:endParaRPr lang="en-US" sz="2000" b="0" i="0" dirty="0">
                        <a:solidFill>
                          <a:srgbClr val="4D4D4D"/>
                        </a:solidFill>
                        <a:effectLst/>
                      </a:endParaRPr>
                    </a:p>
                    <a:p>
                      <a:pPr algn="ctr" fontAlgn="base"/>
                      <a:r>
                        <a:rPr lang="en-US" sz="2000" b="0" i="0" dirty="0">
                          <a:solidFill>
                            <a:srgbClr val="4D4D4D"/>
                          </a:solidFill>
                          <a:effectLst/>
                          <a:latin typeface="Arial" panose="020B0604020202020204" pitchFamily="34" charset="0"/>
                        </a:rPr>
                        <a:t>~20%​</a:t>
                      </a:r>
                      <a:endParaRPr lang="en-US" sz="2000" b="0" i="0" dirty="0">
                        <a:solidFill>
                          <a:srgbClr val="4D4D4D"/>
                        </a:solidFill>
                        <a:effectLst/>
                      </a:endParaRPr>
                    </a:p>
                  </a:txBody>
                  <a:tcPr marL="90667" marR="90667" marT="45333" marB="4533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a:txBody>
                    <a:bodyPr/>
                    <a:lstStyle/>
                    <a:p>
                      <a:pPr algn="ctr" fontAlgn="auto"/>
                      <a:r>
                        <a:rPr lang="en-US" sz="2600" b="0" i="0" dirty="0">
                          <a:solidFill>
                            <a:srgbClr val="4D4D4D"/>
                          </a:solidFill>
                          <a:effectLst/>
                          <a:latin typeface="Arial" panose="020B0604020202020204" pitchFamily="34" charset="0"/>
                        </a:rPr>
                        <a:t>​</a:t>
                      </a:r>
                    </a:p>
                    <a:p>
                      <a:pPr algn="ctr" fontAlgn="base">
                        <a:spcAft>
                          <a:spcPts val="400"/>
                        </a:spcAft>
                      </a:pPr>
                      <a:r>
                        <a:rPr lang="en-US" sz="2000" b="0" i="0" dirty="0">
                          <a:solidFill>
                            <a:srgbClr val="4D4D4D"/>
                          </a:solidFill>
                          <a:effectLst/>
                          <a:latin typeface="Arial" panose="020B0604020202020204" pitchFamily="34" charset="0"/>
                        </a:rPr>
                        <a:t>~72%​</a:t>
                      </a:r>
                      <a:endParaRPr lang="en-US" sz="2000" b="0" i="0" dirty="0">
                        <a:solidFill>
                          <a:srgbClr val="4D4D4D"/>
                        </a:solidFill>
                        <a:effectLst/>
                      </a:endParaRPr>
                    </a:p>
                    <a:p>
                      <a:pPr algn="ctr" fontAlgn="base"/>
                      <a:r>
                        <a:rPr lang="en-US" sz="2000" b="0" i="0" dirty="0">
                          <a:solidFill>
                            <a:srgbClr val="4D4D4D"/>
                          </a:solidFill>
                          <a:effectLst/>
                          <a:latin typeface="Arial" panose="020B0604020202020204" pitchFamily="34" charset="0"/>
                        </a:rPr>
                        <a:t>~26%​</a:t>
                      </a:r>
                      <a:endParaRPr lang="en-US" sz="2000" b="0" i="0" dirty="0">
                        <a:solidFill>
                          <a:srgbClr val="4D4D4D"/>
                        </a:solidFill>
                        <a:effectLst/>
                      </a:endParaRPr>
                    </a:p>
                  </a:txBody>
                  <a:tcPr marL="90667" marR="90667" marT="45333" marB="4533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extLst>
                  <a:ext uri="{0D108BD9-81ED-4DB2-BD59-A6C34878D82A}">
                    <a16:rowId xmlns:a16="http://schemas.microsoft.com/office/drawing/2014/main" val="4140141096"/>
                  </a:ext>
                </a:extLst>
              </a:tr>
              <a:tr h="620525">
                <a:tc>
                  <a:txBody>
                    <a:bodyPr/>
                    <a:lstStyle/>
                    <a:p>
                      <a:pPr algn="l" fontAlgn="base"/>
                      <a:endParaRPr lang="en-US" sz="1800" b="0" i="0" dirty="0">
                        <a:solidFill>
                          <a:srgbClr val="4D4D4D"/>
                        </a:solidFill>
                        <a:effectLst/>
                      </a:endParaRPr>
                    </a:p>
                  </a:txBody>
                  <a:tcPr marL="182880" marR="90667" marT="45333" marB="4533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1"/>
                    </a:solidFill>
                  </a:tcPr>
                </a:tc>
                <a:tc gridSpan="2">
                  <a:txBody>
                    <a:bodyPr/>
                    <a:lstStyle/>
                    <a:p>
                      <a:pPr algn="ctr" fontAlgn="base"/>
                      <a:r>
                        <a:rPr lang="en-US" sz="1800" b="1" i="0" dirty="0">
                          <a:solidFill>
                            <a:schemeClr val="bg1"/>
                          </a:solidFill>
                          <a:effectLst/>
                        </a:rPr>
                        <a:t>Technical &amp; Customer Support (Software and Content)</a:t>
                      </a: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tx1"/>
                    </a:solidFill>
                  </a:tcPr>
                </a:tc>
                <a:tc hMerge="1">
                  <a:txBody>
                    <a:bodyPr/>
                    <a:lstStyle/>
                    <a:p>
                      <a:pPr algn="ctr" fontAlgn="base"/>
                      <a:endParaRPr lang="en-US" sz="1800" b="0" i="0" dirty="0">
                        <a:solidFill>
                          <a:srgbClr val="4D4D4D"/>
                        </a:solidFill>
                        <a:effectLst/>
                      </a:endParaRPr>
                    </a:p>
                  </a:txBody>
                  <a:tcPr marL="90667" marR="90667" marT="45333" marB="4533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EDE7"/>
                    </a:solidFill>
                  </a:tcPr>
                </a:tc>
                <a:extLst>
                  <a:ext uri="{0D108BD9-81ED-4DB2-BD59-A6C34878D82A}">
                    <a16:rowId xmlns:a16="http://schemas.microsoft.com/office/drawing/2014/main" val="645314474"/>
                  </a:ext>
                </a:extLst>
              </a:tr>
              <a:tr h="636913">
                <a:tc>
                  <a:txBody>
                    <a:bodyPr/>
                    <a:lstStyle/>
                    <a:p>
                      <a:pPr algn="l" fontAlgn="base"/>
                      <a:r>
                        <a:rPr lang="en-US" sz="2400" b="1" i="0" dirty="0">
                          <a:solidFill>
                            <a:srgbClr val="4D4D4D"/>
                          </a:solidFill>
                          <a:effectLst/>
                          <a:latin typeface="Arial" panose="020B0604020202020204" pitchFamily="34" charset="0"/>
                        </a:rPr>
                        <a:t>ASA</a:t>
                      </a:r>
                      <a:r>
                        <a:rPr lang="en-US" sz="2400" b="0" i="0" dirty="0">
                          <a:solidFill>
                            <a:srgbClr val="4D4D4D"/>
                          </a:solidFill>
                          <a:effectLst/>
                          <a:latin typeface="Arial" panose="020B0604020202020204" pitchFamily="34" charset="0"/>
                        </a:rPr>
                        <a:t> </a:t>
                      </a:r>
                      <a:r>
                        <a:rPr lang="en-US" sz="1600" b="0" i="0" dirty="0">
                          <a:solidFill>
                            <a:srgbClr val="4D4D4D"/>
                          </a:solidFill>
                          <a:effectLst/>
                          <a:latin typeface="Arial" panose="020B0604020202020204" pitchFamily="34" charset="0"/>
                        </a:rPr>
                        <a:t>(Avg. Speed to Answer)​</a:t>
                      </a:r>
                      <a:endParaRPr lang="en-US" sz="1800" b="0" i="0" dirty="0">
                        <a:solidFill>
                          <a:srgbClr val="4D4D4D"/>
                        </a:solidFill>
                        <a:effectLst/>
                      </a:endParaRPr>
                    </a:p>
                  </a:txBody>
                  <a:tcPr marL="182880"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gridSpan="2">
                  <a:txBody>
                    <a:bodyPr/>
                    <a:lstStyle/>
                    <a:p>
                      <a:pPr algn="ctr" fontAlgn="base"/>
                      <a:r>
                        <a:rPr lang="en-US" sz="2400" b="0" i="0" dirty="0">
                          <a:solidFill>
                            <a:srgbClr val="4D4D4D"/>
                          </a:solidFill>
                          <a:effectLst/>
                          <a:latin typeface="Arial" panose="020B0604020202020204" pitchFamily="34" charset="0"/>
                        </a:rPr>
                        <a:t>3:46​</a:t>
                      </a:r>
                      <a:endParaRPr lang="en-US" sz="1800" b="0" i="0" dirty="0">
                        <a:solidFill>
                          <a:srgbClr val="4D4D4D"/>
                        </a:solidFill>
                        <a:effectLst/>
                      </a:endParaRPr>
                    </a:p>
                    <a:p>
                      <a:pPr algn="ctr" fontAlgn="base"/>
                      <a:r>
                        <a:rPr lang="en-US" sz="1600" b="0" i="0" dirty="0">
                          <a:solidFill>
                            <a:srgbClr val="4D4D4D"/>
                          </a:solidFill>
                          <a:effectLst/>
                          <a:latin typeface="Arial" panose="020B0604020202020204" pitchFamily="34" charset="0"/>
                        </a:rPr>
                        <a:t>(min: sec)​</a:t>
                      </a:r>
                      <a:endParaRPr lang="en-US" sz="1800" b="0" i="0" dirty="0">
                        <a:solidFill>
                          <a:srgbClr val="4D4D4D"/>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hMerge="1">
                  <a:txBody>
                    <a:bodyPr/>
                    <a:lstStyle/>
                    <a:p>
                      <a:pPr algn="ctr" fontAlgn="base"/>
                      <a:endParaRPr lang="en-US" sz="1800" b="0" i="0" dirty="0">
                        <a:solidFill>
                          <a:srgbClr val="4D4D4D"/>
                        </a:solidFill>
                        <a:effectLst/>
                      </a:endParaRP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D8CB"/>
                    </a:solidFill>
                  </a:tcPr>
                </a:tc>
                <a:extLst>
                  <a:ext uri="{0D108BD9-81ED-4DB2-BD59-A6C34878D82A}">
                    <a16:rowId xmlns:a16="http://schemas.microsoft.com/office/drawing/2014/main" val="3324662467"/>
                  </a:ext>
                </a:extLst>
              </a:tr>
              <a:tr h="674543">
                <a:tc>
                  <a:txBody>
                    <a:bodyPr/>
                    <a:lstStyle/>
                    <a:p>
                      <a:pPr algn="l" fontAlgn="auto"/>
                      <a:r>
                        <a:rPr lang="en-US" sz="2400" b="1" i="0" kern="1200" dirty="0">
                          <a:solidFill>
                            <a:srgbClr val="4D4D4D"/>
                          </a:solidFill>
                          <a:effectLst/>
                          <a:latin typeface="Arial" panose="020B0604020202020204" pitchFamily="34" charset="0"/>
                          <a:ea typeface="+mn-ea"/>
                          <a:cs typeface="+mn-cs"/>
                        </a:rPr>
                        <a:t>​AHT </a:t>
                      </a:r>
                      <a:r>
                        <a:rPr lang="en-US" sz="1600" b="0" i="0" kern="1200" dirty="0">
                          <a:solidFill>
                            <a:srgbClr val="4D4D4D"/>
                          </a:solidFill>
                          <a:effectLst/>
                          <a:latin typeface="Arial" panose="020B0604020202020204" pitchFamily="34" charset="0"/>
                          <a:ea typeface="+mn-ea"/>
                          <a:cs typeface="+mn-cs"/>
                        </a:rPr>
                        <a:t>(Avg. Handle Time)</a:t>
                      </a:r>
                    </a:p>
                  </a:txBody>
                  <a:tcPr marL="182880"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gridSpan="2">
                  <a:txBody>
                    <a:bodyPr/>
                    <a:lstStyle/>
                    <a:p>
                      <a:pPr marL="0" algn="ctr" defTabSz="457200" rtl="0" eaLnBrk="1" fontAlgn="base" latinLnBrk="0" hangingPunct="1"/>
                      <a:r>
                        <a:rPr lang="de-DE" sz="2800" b="0" i="0" kern="1200" dirty="0">
                          <a:solidFill>
                            <a:srgbClr val="4D4D4D"/>
                          </a:solidFill>
                          <a:effectLst/>
                          <a:latin typeface="Arial" panose="020B0604020202020204" pitchFamily="34" charset="0"/>
                          <a:ea typeface="+mn-ea"/>
                          <a:cs typeface="+mn-cs"/>
                        </a:rPr>
                        <a:t>​</a:t>
                      </a:r>
                      <a:r>
                        <a:rPr lang="de-DE" sz="2400" b="0" i="0" kern="1200" dirty="0">
                          <a:solidFill>
                            <a:srgbClr val="4D4D4D"/>
                          </a:solidFill>
                          <a:effectLst/>
                          <a:latin typeface="Arial" panose="020B0604020202020204" pitchFamily="34" charset="0"/>
                          <a:ea typeface="+mn-ea"/>
                          <a:cs typeface="+mn-cs"/>
                        </a:rPr>
                        <a:t>10:21</a:t>
                      </a:r>
                    </a:p>
                    <a:p>
                      <a:pPr marL="0" algn="ctr" defTabSz="457200" rtl="0" eaLnBrk="1" fontAlgn="base" latinLnBrk="0" hangingPunct="1"/>
                      <a:r>
                        <a:rPr lang="de-DE" sz="1600" b="0" i="0" kern="1200" dirty="0">
                          <a:solidFill>
                            <a:srgbClr val="4D4D4D"/>
                          </a:solidFill>
                          <a:effectLst/>
                          <a:latin typeface="Arial" panose="020B0604020202020204" pitchFamily="34" charset="0"/>
                          <a:ea typeface="+mn-ea"/>
                          <a:cs typeface="+mn-cs"/>
                        </a:rPr>
                        <a:t>(min: sec)</a:t>
                      </a:r>
                    </a:p>
                  </a:txBody>
                  <a:tcPr marL="90667" marR="90667" marT="45333" marB="45333"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lumMod val="85000"/>
                        <a:alpha val="75000"/>
                      </a:schemeClr>
                    </a:solidFill>
                  </a:tcPr>
                </a:tc>
                <a:tc hMerge="1">
                  <a:txBody>
                    <a:bodyPr/>
                    <a:lstStyle/>
                    <a:p>
                      <a:pPr algn="l" fontAlgn="base"/>
                      <a:endParaRPr lang="de-DE" sz="1800" b="0" i="0" dirty="0">
                        <a:solidFill>
                          <a:srgbClr val="4D4D4D"/>
                        </a:solidFill>
                        <a:effectLst/>
                      </a:endParaRPr>
                    </a:p>
                  </a:txBody>
                  <a:tcPr marL="90667" marR="90667" marT="45333" marB="4533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D8CB"/>
                    </a:solidFill>
                  </a:tcPr>
                </a:tc>
                <a:extLst>
                  <a:ext uri="{0D108BD9-81ED-4DB2-BD59-A6C34878D82A}">
                    <a16:rowId xmlns:a16="http://schemas.microsoft.com/office/drawing/2014/main" val="4181046113"/>
                  </a:ext>
                </a:extLst>
              </a:tr>
            </a:tbl>
          </a:graphicData>
        </a:graphic>
      </p:graphicFrame>
      <p:sp>
        <p:nvSpPr>
          <p:cNvPr id="6" name="Rectangle 1">
            <a:extLst>
              <a:ext uri="{FF2B5EF4-FFF2-40B4-BE49-F238E27FC236}">
                <a16:creationId xmlns:a16="http://schemas.microsoft.com/office/drawing/2014/main" id="{216CB13C-E234-4173-B86C-B57E0C32D5DD}"/>
              </a:ext>
            </a:extLst>
          </p:cNvPr>
          <p:cNvSpPr>
            <a:spLocks noChangeArrowheads="1"/>
          </p:cNvSpPr>
          <p:nvPr/>
        </p:nvSpPr>
        <p:spPr bwMode="auto">
          <a:xfrm flipV="1">
            <a:off x="3867956" y="-9969"/>
            <a:ext cx="1162649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Pie 6">
            <a:extLst>
              <a:ext uri="{FF2B5EF4-FFF2-40B4-BE49-F238E27FC236}">
                <a16:creationId xmlns:a16="http://schemas.microsoft.com/office/drawing/2014/main" id="{7B952B92-4BE3-7F4F-AE31-F28D58B18A53}"/>
              </a:ext>
            </a:extLst>
          </p:cNvPr>
          <p:cNvSpPr/>
          <p:nvPr/>
        </p:nvSpPr>
        <p:spPr>
          <a:xfrm flipH="1">
            <a:off x="3248144" y="1873660"/>
            <a:ext cx="501240" cy="501240"/>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Pie 7">
            <a:extLst>
              <a:ext uri="{FF2B5EF4-FFF2-40B4-BE49-F238E27FC236}">
                <a16:creationId xmlns:a16="http://schemas.microsoft.com/office/drawing/2014/main" id="{79372136-045C-4247-8C0F-40372C40FF26}"/>
              </a:ext>
            </a:extLst>
          </p:cNvPr>
          <p:cNvSpPr/>
          <p:nvPr/>
        </p:nvSpPr>
        <p:spPr>
          <a:xfrm rot="10800000" flipH="1">
            <a:off x="771525" y="1873660"/>
            <a:ext cx="501240" cy="501240"/>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7953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A69462C5-DBB6-1644-9075-9D5C9F4DCA58}"/>
              </a:ext>
            </a:extLst>
          </p:cNvPr>
          <p:cNvSpPr/>
          <p:nvPr/>
        </p:nvSpPr>
        <p:spPr>
          <a:xfrm>
            <a:off x="942422" y="1053709"/>
            <a:ext cx="4921051" cy="4817098"/>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Freeform 8">
            <a:extLst>
              <a:ext uri="{FF2B5EF4-FFF2-40B4-BE49-F238E27FC236}">
                <a16:creationId xmlns:a16="http://schemas.microsoft.com/office/drawing/2014/main" id="{810C406F-1443-D842-B608-7A4D1553B062}"/>
              </a:ext>
            </a:extLst>
          </p:cNvPr>
          <p:cNvSpPr/>
          <p:nvPr/>
        </p:nvSpPr>
        <p:spPr>
          <a:xfrm>
            <a:off x="942422" y="1053708"/>
            <a:ext cx="4921051" cy="864731"/>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2200" b="1" dirty="0">
                <a:solidFill>
                  <a:prstClr val="white"/>
                </a:solidFill>
              </a:rPr>
              <a:t>Market Context</a:t>
            </a:r>
            <a:endParaRPr kumimoji="0" lang="en-US" sz="2200" b="1" i="0" u="none" strike="noStrike" kern="1200" cap="none" spc="0" normalizeH="0" baseline="0" noProof="0" dirty="0">
              <a:ln>
                <a:noFill/>
              </a:ln>
              <a:solidFill>
                <a:prstClr val="white"/>
              </a:solidFill>
              <a:effectLst/>
              <a:uLnTx/>
              <a:uFillTx/>
              <a:latin typeface="Arial"/>
              <a:ea typeface="+mn-ea"/>
              <a:cs typeface="+mn-cs"/>
            </a:endParaRPr>
          </a:p>
        </p:txBody>
      </p:sp>
      <p:sp>
        <p:nvSpPr>
          <p:cNvPr id="12" name="Freeform 11">
            <a:extLst>
              <a:ext uri="{FF2B5EF4-FFF2-40B4-BE49-F238E27FC236}">
                <a16:creationId xmlns:a16="http://schemas.microsoft.com/office/drawing/2014/main" id="{5476C863-A0D5-C24F-A952-D1C6F67F03DA}"/>
              </a:ext>
            </a:extLst>
          </p:cNvPr>
          <p:cNvSpPr/>
          <p:nvPr/>
        </p:nvSpPr>
        <p:spPr>
          <a:xfrm>
            <a:off x="1294765" y="1588875"/>
            <a:ext cx="1108601" cy="659130"/>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endParaRPr kumimoji="0" lang="en-US" sz="3600" b="0" i="0" u="none" strike="noStrike" kern="1200" cap="none" spc="0" normalizeH="0" baseline="0" noProof="0">
              <a:ln>
                <a:noFill/>
              </a:ln>
              <a:solidFill>
                <a:srgbClr val="4D4D4D">
                  <a:hueOff val="0"/>
                  <a:satOff val="0"/>
                  <a:lumOff val="0"/>
                  <a:alphaOff val="0"/>
                </a:srgbClr>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A655226-6E4F-8847-85CD-AF95F3D3F39A}" type="slidenum">
              <a:rPr kumimoji="0" lang="en-US" sz="1000" b="0" i="0" u="none" strike="noStrike" kern="1200" cap="none" spc="0" normalizeH="0" baseline="0" noProof="0" smtClean="0">
                <a:ln>
                  <a:noFill/>
                </a:ln>
                <a:solidFill>
                  <a:srgbClr val="666666"/>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666666"/>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66666"/>
                </a:solidFill>
                <a:effectLst/>
                <a:uLnTx/>
                <a:uFillTx/>
                <a:latin typeface="Arial"/>
                <a:ea typeface="+mn-ea"/>
                <a:cs typeface="+mn-cs"/>
              </a:rPr>
              <a:t>Tax Professionals 2019 Roadshow</a:t>
            </a:r>
          </a:p>
        </p:txBody>
      </p:sp>
      <p:sp>
        <p:nvSpPr>
          <p:cNvPr id="18" name="Rounded Rectangle 17">
            <a:extLst>
              <a:ext uri="{FF2B5EF4-FFF2-40B4-BE49-F238E27FC236}">
                <a16:creationId xmlns:a16="http://schemas.microsoft.com/office/drawing/2014/main" id="{FEBB519C-5CB2-5149-817D-B7955CED79F3}"/>
              </a:ext>
            </a:extLst>
          </p:cNvPr>
          <p:cNvSpPr/>
          <p:nvPr/>
        </p:nvSpPr>
        <p:spPr>
          <a:xfrm>
            <a:off x="6296846" y="1053709"/>
            <a:ext cx="4921051" cy="4817098"/>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Freeform 18">
            <a:extLst>
              <a:ext uri="{FF2B5EF4-FFF2-40B4-BE49-F238E27FC236}">
                <a16:creationId xmlns:a16="http://schemas.microsoft.com/office/drawing/2014/main" id="{2244C8E3-579C-8A4B-96DF-84E464D86556}"/>
              </a:ext>
            </a:extLst>
          </p:cNvPr>
          <p:cNvSpPr/>
          <p:nvPr/>
        </p:nvSpPr>
        <p:spPr>
          <a:xfrm>
            <a:off x="6296846" y="1053708"/>
            <a:ext cx="4921051" cy="864731"/>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solidFill>
            <a:srgbClr val="005DA2"/>
          </a:solidFill>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22400">
              <a:lnSpc>
                <a:spcPct val="90000"/>
              </a:lnSpc>
              <a:spcBef>
                <a:spcPct val="0"/>
              </a:spcBef>
              <a:spcAft>
                <a:spcPct val="35000"/>
              </a:spcAft>
            </a:pPr>
            <a:r>
              <a:rPr lang="en-US" sz="2200" b="1" dirty="0">
                <a:solidFill>
                  <a:prstClr val="white"/>
                </a:solidFill>
              </a:rPr>
              <a:t>Progress Update: Tax Year </a:t>
            </a:r>
            <a:br>
              <a:rPr lang="en-US" sz="2200" b="1" dirty="0">
                <a:solidFill>
                  <a:prstClr val="white"/>
                </a:solidFill>
              </a:rPr>
            </a:br>
            <a:r>
              <a:rPr lang="en-US" sz="2200" b="1" dirty="0">
                <a:solidFill>
                  <a:prstClr val="white"/>
                </a:solidFill>
              </a:rPr>
              <a:t>2018 Releases</a:t>
            </a:r>
            <a:endParaRPr kumimoji="0" lang="en-US" sz="2200" b="1" i="0" u="none" strike="noStrike" kern="1200" cap="none" spc="0" normalizeH="0" baseline="0" noProof="0" dirty="0">
              <a:ln>
                <a:noFill/>
              </a:ln>
              <a:solidFill>
                <a:prstClr val="white"/>
              </a:solidFill>
              <a:effectLst/>
              <a:uLnTx/>
              <a:uFillTx/>
              <a:latin typeface="Arial"/>
              <a:ea typeface="+mn-ea"/>
              <a:cs typeface="+mn-cs"/>
            </a:endParaRPr>
          </a:p>
        </p:txBody>
      </p:sp>
      <p:sp>
        <p:nvSpPr>
          <p:cNvPr id="21" name="Freeform 20">
            <a:extLst>
              <a:ext uri="{FF2B5EF4-FFF2-40B4-BE49-F238E27FC236}">
                <a16:creationId xmlns:a16="http://schemas.microsoft.com/office/drawing/2014/main" id="{F58E02FB-BA1A-A94B-9464-D3F1AD44A458}"/>
              </a:ext>
            </a:extLst>
          </p:cNvPr>
          <p:cNvSpPr/>
          <p:nvPr/>
        </p:nvSpPr>
        <p:spPr>
          <a:xfrm>
            <a:off x="6649189" y="1588875"/>
            <a:ext cx="1108601" cy="659130"/>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endParaRPr kumimoji="0" lang="en-US" sz="3600" b="0" i="0" u="none" strike="noStrike" kern="1200" cap="none" spc="0" normalizeH="0" baseline="0" noProof="0">
              <a:ln>
                <a:noFill/>
              </a:ln>
              <a:solidFill>
                <a:srgbClr val="4D4D4D">
                  <a:hueOff val="0"/>
                  <a:satOff val="0"/>
                  <a:lumOff val="0"/>
                  <a:alphaOff val="0"/>
                </a:srgbClr>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42573817-56BB-B245-A202-6128522C1173}"/>
              </a:ext>
            </a:extLst>
          </p:cNvPr>
          <p:cNvSpPr/>
          <p:nvPr/>
        </p:nvSpPr>
        <p:spPr>
          <a:xfrm>
            <a:off x="737631" y="1152914"/>
            <a:ext cx="10570827" cy="4564511"/>
          </a:xfrm>
          <a:prstGeom prst="rect">
            <a:avLst/>
          </a:prstGeom>
          <a:solidFill>
            <a:schemeClr val="accent4">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42EF8231-A516-3B45-8847-B3066DEFED4B}"/>
              </a:ext>
            </a:extLst>
          </p:cNvPr>
          <p:cNvPicPr>
            <a:picLocks noChangeAspect="1"/>
          </p:cNvPicPr>
          <p:nvPr/>
        </p:nvPicPr>
        <p:blipFill rotWithShape="1">
          <a:blip r:embed="rId3">
            <a:alphaModFix amt="17000"/>
          </a:blip>
          <a:srcRect l="19694" t="53694" r="12481" b="-127"/>
          <a:stretch/>
        </p:blipFill>
        <p:spPr>
          <a:xfrm rot="12600000">
            <a:off x="2346234" y="142166"/>
            <a:ext cx="7260103" cy="7034117"/>
          </a:xfrm>
          <a:prstGeom prst="rect">
            <a:avLst/>
          </a:prstGeom>
        </p:spPr>
      </p:pic>
      <p:sp>
        <p:nvSpPr>
          <p:cNvPr id="10" name="Freeform 9">
            <a:extLst>
              <a:ext uri="{FF2B5EF4-FFF2-40B4-BE49-F238E27FC236}">
                <a16:creationId xmlns:a16="http://schemas.microsoft.com/office/drawing/2014/main" id="{AC450877-84D8-F849-A395-08A6323E123E}"/>
              </a:ext>
            </a:extLst>
          </p:cNvPr>
          <p:cNvSpPr/>
          <p:nvPr/>
        </p:nvSpPr>
        <p:spPr>
          <a:xfrm>
            <a:off x="1095198" y="2453607"/>
            <a:ext cx="4428910" cy="3263818"/>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t" anchorCtr="0">
            <a:noAutofit/>
          </a:bodyPr>
          <a:lstStyle/>
          <a:p>
            <a:pPr marL="177800" lvl="0" indent="-177800" defTabSz="889000">
              <a:lnSpc>
                <a:spcPct val="90000"/>
              </a:lnSpc>
              <a:spcBef>
                <a:spcPct val="0"/>
              </a:spcBef>
              <a:spcAft>
                <a:spcPts val="1914"/>
              </a:spcAft>
              <a:buFont typeface="Arial" panose="020B0604020202020204" pitchFamily="34" charset="0"/>
              <a:buChar char="•"/>
            </a:pPr>
            <a:r>
              <a:rPr lang="en-US" sz="1700" dirty="0">
                <a:solidFill>
                  <a:srgbClr val="4D4D4D"/>
                </a:solidFill>
              </a:rPr>
              <a:t>The Tax Cuts and Jobs Act (TCJA) was the biggest change in the US tax law in 30 years, with significant changes at the Federal level and many states adopting various levels of the Federal approach. </a:t>
            </a:r>
          </a:p>
          <a:p>
            <a:pPr marL="177800" lvl="0" indent="-177800" defTabSz="889000">
              <a:lnSpc>
                <a:spcPct val="90000"/>
              </a:lnSpc>
              <a:spcBef>
                <a:spcPct val="0"/>
              </a:spcBef>
              <a:spcAft>
                <a:spcPts val="1914"/>
              </a:spcAft>
              <a:buFont typeface="Arial" panose="020B0604020202020204" pitchFamily="34" charset="0"/>
              <a:buChar char="•"/>
            </a:pPr>
            <a:r>
              <a:rPr lang="en-US" sz="1700" dirty="0">
                <a:solidFill>
                  <a:srgbClr val="4D4D4D"/>
                </a:solidFill>
              </a:rPr>
              <a:t>As an example, in a typical year, we would update 15-30% of the 304 products within UltraTax. This year, 85% were updated. </a:t>
            </a:r>
          </a:p>
          <a:p>
            <a:pPr marL="177800" lvl="0" indent="-177800" defTabSz="889000">
              <a:lnSpc>
                <a:spcPct val="90000"/>
              </a:lnSpc>
              <a:spcBef>
                <a:spcPct val="0"/>
              </a:spcBef>
              <a:spcAft>
                <a:spcPts val="1914"/>
              </a:spcAft>
              <a:buFont typeface="Arial" panose="020B0604020202020204" pitchFamily="34" charset="0"/>
              <a:buChar char="•"/>
            </a:pPr>
            <a:r>
              <a:rPr lang="en-US" sz="1700" dirty="0">
                <a:solidFill>
                  <a:srgbClr val="4D4D4D"/>
                </a:solidFill>
              </a:rPr>
              <a:t>Legislative changes, especially state and local, will likely run into Q2 2019.</a:t>
            </a:r>
            <a:endParaRPr kumimoji="0" lang="en-US" sz="1700" b="0" i="0" u="none" strike="noStrike" kern="1200" cap="none" spc="0" normalizeH="0" baseline="0" noProof="0" dirty="0">
              <a:ln>
                <a:noFill/>
              </a:ln>
              <a:solidFill>
                <a:srgbClr val="4D4D4D"/>
              </a:solidFill>
              <a:effectLst/>
              <a:uLnTx/>
              <a:uFillTx/>
              <a:latin typeface="Arial"/>
              <a:ea typeface="+mn-ea"/>
              <a:cs typeface="+mn-cs"/>
            </a:endParaRPr>
          </a:p>
        </p:txBody>
      </p:sp>
      <p:sp>
        <p:nvSpPr>
          <p:cNvPr id="20" name="Freeform 19">
            <a:extLst>
              <a:ext uri="{FF2B5EF4-FFF2-40B4-BE49-F238E27FC236}">
                <a16:creationId xmlns:a16="http://schemas.microsoft.com/office/drawing/2014/main" id="{2CED2408-6CA8-9349-88C3-5B6B67E9AE04}"/>
              </a:ext>
            </a:extLst>
          </p:cNvPr>
          <p:cNvSpPr/>
          <p:nvPr/>
        </p:nvSpPr>
        <p:spPr>
          <a:xfrm>
            <a:off x="6449622" y="2453607"/>
            <a:ext cx="4428910" cy="3263818"/>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t" anchorCtr="0">
            <a:noAutofit/>
          </a:bodyPr>
          <a:lstStyle/>
          <a:p>
            <a:pPr marL="177800" lvl="0" indent="-177800" defTabSz="889000">
              <a:lnSpc>
                <a:spcPct val="90000"/>
              </a:lnSpc>
              <a:spcBef>
                <a:spcPct val="0"/>
              </a:spcBef>
              <a:spcAft>
                <a:spcPts val="1914"/>
              </a:spcAft>
              <a:buFont typeface="Arial" panose="020B0604020202020204" pitchFamily="34" charset="0"/>
              <a:buChar char="•"/>
            </a:pPr>
            <a:r>
              <a:rPr lang="en-US" sz="1700" dirty="0">
                <a:solidFill>
                  <a:srgbClr val="4D4D4D"/>
                </a:solidFill>
              </a:rPr>
              <a:t>Virtually all Tax Year 2018 individual products (Federal, State, &amp; Local) have been released, with only a small number of fiscal year/late due dates to be delivered. </a:t>
            </a:r>
          </a:p>
          <a:p>
            <a:pPr marL="177800" lvl="0" indent="-177800" defTabSz="889000">
              <a:lnSpc>
                <a:spcPct val="90000"/>
              </a:lnSpc>
              <a:spcBef>
                <a:spcPct val="0"/>
              </a:spcBef>
              <a:spcAft>
                <a:spcPts val="1914"/>
              </a:spcAft>
              <a:buFont typeface="Arial" panose="020B0604020202020204" pitchFamily="34" charset="0"/>
              <a:buChar char="•"/>
            </a:pPr>
            <a:r>
              <a:rPr lang="en-US" sz="1700" dirty="0">
                <a:solidFill>
                  <a:srgbClr val="4D4D4D"/>
                </a:solidFill>
              </a:rPr>
              <a:t>Overall customer feedback on Tax Year 2018 releases and product quality has been in line with previous seasons, although there have been challenges in specific areas that impact some firms more than others.</a:t>
            </a:r>
            <a:endParaRPr kumimoji="0" lang="en-US" sz="1700" b="0" i="0" u="none" strike="noStrike" kern="1200" cap="none" spc="0" normalizeH="0" baseline="0" noProof="0" dirty="0">
              <a:ln>
                <a:noFill/>
              </a:ln>
              <a:solidFill>
                <a:srgbClr val="4D4D4D"/>
              </a:solidFill>
              <a:effectLst/>
              <a:uLnTx/>
              <a:uFillTx/>
              <a:latin typeface="Arial"/>
              <a:ea typeface="+mn-ea"/>
              <a:cs typeface="+mn-cs"/>
            </a:endParaRPr>
          </a:p>
        </p:txBody>
      </p:sp>
    </p:spTree>
    <p:extLst>
      <p:ext uri="{BB962C8B-B14F-4D97-AF65-F5344CB8AC3E}">
        <p14:creationId xmlns:p14="http://schemas.microsoft.com/office/powerpoint/2010/main" val="2900245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peech Bubble: Oval 14">
            <a:extLst>
              <a:ext uri="{FF2B5EF4-FFF2-40B4-BE49-F238E27FC236}">
                <a16:creationId xmlns:a16="http://schemas.microsoft.com/office/drawing/2014/main" id="{F349393D-1667-402B-B343-D3A2DD78AE0F}"/>
              </a:ext>
            </a:extLst>
          </p:cNvPr>
          <p:cNvSpPr/>
          <p:nvPr/>
        </p:nvSpPr>
        <p:spPr>
          <a:xfrm>
            <a:off x="7788048" y="1157546"/>
            <a:ext cx="3302843" cy="1478569"/>
          </a:xfrm>
          <a:prstGeom prst="wedgeEllipseCallout">
            <a:avLst>
              <a:gd name="adj1" fmla="val 57945"/>
              <a:gd name="adj2" fmla="val -50580"/>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500" dirty="0"/>
              <a:t>“Excellent and timely support from our rep, </a:t>
            </a:r>
            <a:r>
              <a:rPr lang="en-US" sz="1500" b="1" dirty="0"/>
              <a:t>Susan </a:t>
            </a:r>
            <a:r>
              <a:rPr lang="en-US" sz="1500" b="1" dirty="0" err="1"/>
              <a:t>Assadi</a:t>
            </a:r>
            <a:r>
              <a:rPr lang="en-US" sz="1500" dirty="0"/>
              <a:t>.” </a:t>
            </a:r>
          </a:p>
        </p:txBody>
      </p:sp>
      <p:sp>
        <p:nvSpPr>
          <p:cNvPr id="5" name="Slide Number Placeholder 4"/>
          <p:cNvSpPr>
            <a:spLocks noGrp="1"/>
          </p:cNvSpPr>
          <p:nvPr>
            <p:ph type="sldNum" sz="quarter" idx="12"/>
          </p:nvPr>
        </p:nvSpPr>
        <p:spPr/>
        <p:txBody>
          <a:bodyPr/>
          <a:lstStyle/>
          <a:p>
            <a:fld id="{0A655226-6E4F-8847-85CD-AF95F3D3F39A}" type="slidenum">
              <a:rPr lang="en-US" smtClean="0"/>
              <a:pPr/>
              <a:t>11</a:t>
            </a:fld>
            <a:endParaRPr lang="en-US"/>
          </a:p>
        </p:txBody>
      </p:sp>
      <p:sp>
        <p:nvSpPr>
          <p:cNvPr id="4" name="Footer Placeholder 3"/>
          <p:cNvSpPr>
            <a:spLocks noGrp="1"/>
          </p:cNvSpPr>
          <p:nvPr>
            <p:ph type="ftr" sz="quarter" idx="11"/>
          </p:nvPr>
        </p:nvSpPr>
        <p:spPr/>
        <p:txBody>
          <a:bodyPr/>
          <a:lstStyle/>
          <a:p>
            <a:r>
              <a:rPr lang="en-US" dirty="0"/>
              <a:t>Tax Professionals 2019 Roadshow</a:t>
            </a:r>
          </a:p>
        </p:txBody>
      </p:sp>
      <p:sp>
        <p:nvSpPr>
          <p:cNvPr id="3" name="Speech Bubble: Oval 2">
            <a:extLst>
              <a:ext uri="{FF2B5EF4-FFF2-40B4-BE49-F238E27FC236}">
                <a16:creationId xmlns:a16="http://schemas.microsoft.com/office/drawing/2014/main" id="{612A3D73-EA56-4676-928B-4C4F94081508}"/>
              </a:ext>
            </a:extLst>
          </p:cNvPr>
          <p:cNvSpPr/>
          <p:nvPr/>
        </p:nvSpPr>
        <p:spPr>
          <a:xfrm>
            <a:off x="6414728" y="2903490"/>
            <a:ext cx="4661261" cy="2077883"/>
          </a:xfrm>
          <a:prstGeom prst="wedgeEllipseCallout">
            <a:avLst>
              <a:gd name="adj1" fmla="val 60534"/>
              <a:gd name="adj2" fmla="val -34999"/>
            </a:avLst>
          </a:prstGeom>
          <a:solidFill>
            <a:srgbClr val="FF8000"/>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a:t>
            </a:r>
            <a:r>
              <a:rPr lang="en-US" sz="1500" b="1" dirty="0"/>
              <a:t>Demetra Copeland </a:t>
            </a:r>
            <a:r>
              <a:rPr lang="en-US" sz="1500" dirty="0"/>
              <a:t>was able to help with a CS Engagement issue I have had for a long, long, long time. She kept plugging away, and she finally solved it. Demetra rocks!” </a:t>
            </a:r>
          </a:p>
        </p:txBody>
      </p:sp>
      <p:sp>
        <p:nvSpPr>
          <p:cNvPr id="10" name="Speech Bubble: Oval 9">
            <a:extLst>
              <a:ext uri="{FF2B5EF4-FFF2-40B4-BE49-F238E27FC236}">
                <a16:creationId xmlns:a16="http://schemas.microsoft.com/office/drawing/2014/main" id="{58A34611-CED2-4567-A92B-2FEF462E0392}"/>
              </a:ext>
            </a:extLst>
          </p:cNvPr>
          <p:cNvSpPr/>
          <p:nvPr/>
        </p:nvSpPr>
        <p:spPr>
          <a:xfrm>
            <a:off x="837661" y="1392548"/>
            <a:ext cx="4376704" cy="2451705"/>
          </a:xfrm>
          <a:prstGeom prst="wedgeEllipseCallout">
            <a:avLst>
              <a:gd name="adj1" fmla="val -50431"/>
              <a:gd name="adj2" fmla="val 55248"/>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i="1" dirty="0"/>
              <a:t>“</a:t>
            </a:r>
            <a:r>
              <a:rPr lang="en-US" sz="1500" b="1" i="1" dirty="0"/>
              <a:t>Dave King </a:t>
            </a:r>
            <a:r>
              <a:rPr lang="en-US" sz="1500" i="1" dirty="0"/>
              <a:t>has been very helpful. Especially as he has had to learn our quirky ways. I am now looking into </a:t>
            </a:r>
            <a:r>
              <a:rPr lang="en-US" sz="1500" i="1" dirty="0" err="1"/>
              <a:t>WestLaw</a:t>
            </a:r>
            <a:r>
              <a:rPr lang="en-US" sz="1500" i="1" dirty="0"/>
              <a:t> for our attorneys and I found </a:t>
            </a:r>
            <a:r>
              <a:rPr lang="en-US" sz="1500" b="1" i="1" dirty="0"/>
              <a:t>Mark K Martin </a:t>
            </a:r>
            <a:r>
              <a:rPr lang="en-US" sz="1500" i="1" dirty="0"/>
              <a:t>VERY helpful with my request for information to present to the attorneys.” </a:t>
            </a:r>
            <a:endParaRPr lang="en-US" sz="1500" dirty="0"/>
          </a:p>
        </p:txBody>
      </p:sp>
      <p:sp>
        <p:nvSpPr>
          <p:cNvPr id="8" name="Speech Bubble: Oval 7">
            <a:extLst>
              <a:ext uri="{FF2B5EF4-FFF2-40B4-BE49-F238E27FC236}">
                <a16:creationId xmlns:a16="http://schemas.microsoft.com/office/drawing/2014/main" id="{BE42CBDD-85FE-4519-903C-3BEF7A0618F6}"/>
              </a:ext>
            </a:extLst>
          </p:cNvPr>
          <p:cNvSpPr/>
          <p:nvPr/>
        </p:nvSpPr>
        <p:spPr>
          <a:xfrm>
            <a:off x="4746932" y="660623"/>
            <a:ext cx="3521913" cy="2458350"/>
          </a:xfrm>
          <a:prstGeom prst="wedgeEllipseCallout">
            <a:avLst>
              <a:gd name="adj1" fmla="val -54085"/>
              <a:gd name="adj2" fmla="val 49404"/>
            </a:avLst>
          </a:prstGeom>
          <a:solidFill>
            <a:srgbClr val="FF8000"/>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500" dirty="0"/>
              <a:t>“My support experience with </a:t>
            </a:r>
            <a:r>
              <a:rPr lang="en-US" sz="1500" b="1" dirty="0"/>
              <a:t>Gary Crosby</a:t>
            </a:r>
            <a:r>
              <a:rPr lang="en-US" sz="1500" dirty="0"/>
              <a:t> was beyond exceptional — he kept me on the line until we had everything resolved, which was longer than we both expected!”</a:t>
            </a:r>
          </a:p>
        </p:txBody>
      </p:sp>
      <p:sp>
        <p:nvSpPr>
          <p:cNvPr id="9" name="Speech Bubble: Oval 8">
            <a:extLst>
              <a:ext uri="{FF2B5EF4-FFF2-40B4-BE49-F238E27FC236}">
                <a16:creationId xmlns:a16="http://schemas.microsoft.com/office/drawing/2014/main" id="{C9D1416D-56B9-45EE-BE87-E2A702E3F3AF}"/>
              </a:ext>
            </a:extLst>
          </p:cNvPr>
          <p:cNvSpPr/>
          <p:nvPr/>
        </p:nvSpPr>
        <p:spPr>
          <a:xfrm>
            <a:off x="3249753" y="3957447"/>
            <a:ext cx="4190394" cy="2134227"/>
          </a:xfrm>
          <a:prstGeom prst="wedgeEllipseCallout">
            <a:avLst>
              <a:gd name="adj1" fmla="val 67643"/>
              <a:gd name="adj2" fmla="val 46534"/>
            </a:avLst>
          </a:prstGeom>
          <a:solidFill>
            <a:srgbClr val="FF8000"/>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500" dirty="0"/>
              <a:t>“</a:t>
            </a:r>
            <a:r>
              <a:rPr lang="en-US" sz="1500" b="1" dirty="0"/>
              <a:t>Heather Waite </a:t>
            </a:r>
            <a:r>
              <a:rPr lang="en-US" sz="1500" dirty="0"/>
              <a:t>and </a:t>
            </a:r>
            <a:r>
              <a:rPr lang="en-US" sz="1500" b="1" dirty="0"/>
              <a:t>April Schweitzer </a:t>
            </a:r>
            <a:r>
              <a:rPr lang="en-US" sz="1500" dirty="0"/>
              <a:t>are always willing to help. Never snappy even when sick. They make this company!! Heather and April rock!”</a:t>
            </a:r>
          </a:p>
        </p:txBody>
      </p:sp>
      <p:sp>
        <p:nvSpPr>
          <p:cNvPr id="13" name="Speech Bubble: Oval 12">
            <a:extLst>
              <a:ext uri="{FF2B5EF4-FFF2-40B4-BE49-F238E27FC236}">
                <a16:creationId xmlns:a16="http://schemas.microsoft.com/office/drawing/2014/main" id="{22D5926B-B643-44B3-A9C9-C3C1FCB70A76}"/>
              </a:ext>
            </a:extLst>
          </p:cNvPr>
          <p:cNvSpPr/>
          <p:nvPr/>
        </p:nvSpPr>
        <p:spPr>
          <a:xfrm>
            <a:off x="142952" y="3957447"/>
            <a:ext cx="3730263" cy="1933237"/>
          </a:xfrm>
          <a:prstGeom prst="wedgeEllipseCallout">
            <a:avLst>
              <a:gd name="adj1" fmla="val 54257"/>
              <a:gd name="adj2" fmla="val -53906"/>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a:t>
            </a:r>
            <a:r>
              <a:rPr lang="en-US" sz="1500" b="1" dirty="0"/>
              <a:t>Jacques </a:t>
            </a:r>
            <a:r>
              <a:rPr lang="en-US" sz="1500" b="1" dirty="0" err="1"/>
              <a:t>L’Italien</a:t>
            </a:r>
            <a:r>
              <a:rPr lang="en-US" sz="1500" b="1" dirty="0"/>
              <a:t> </a:t>
            </a:r>
            <a:r>
              <a:rPr lang="en-US" sz="1500" dirty="0"/>
              <a:t>is very helpful and patient with trying to solve my problems. Excellent support staff.”</a:t>
            </a:r>
          </a:p>
        </p:txBody>
      </p:sp>
      <p:sp>
        <p:nvSpPr>
          <p:cNvPr id="14" name="Speech Bubble: Oval 13">
            <a:extLst>
              <a:ext uri="{FF2B5EF4-FFF2-40B4-BE49-F238E27FC236}">
                <a16:creationId xmlns:a16="http://schemas.microsoft.com/office/drawing/2014/main" id="{7F57B0A4-8207-42FE-BC19-38CEA28BB627}"/>
              </a:ext>
            </a:extLst>
          </p:cNvPr>
          <p:cNvSpPr/>
          <p:nvPr/>
        </p:nvSpPr>
        <p:spPr>
          <a:xfrm>
            <a:off x="8360250" y="4723451"/>
            <a:ext cx="3635842" cy="1205334"/>
          </a:xfrm>
          <a:prstGeom prst="wedgeEllipseCallout">
            <a:avLst>
              <a:gd name="adj1" fmla="val -56699"/>
              <a:gd name="adj2" fmla="val 34250"/>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500" dirty="0"/>
              <a:t>“</a:t>
            </a:r>
            <a:r>
              <a:rPr lang="en-US" sz="1500" b="1" dirty="0"/>
              <a:t>Rose Perkins </a:t>
            </a:r>
            <a:r>
              <a:rPr lang="en-US" sz="1500" dirty="0"/>
              <a:t>and </a:t>
            </a:r>
            <a:r>
              <a:rPr lang="en-US" sz="1500" b="1" dirty="0"/>
              <a:t>Lindsey </a:t>
            </a:r>
            <a:r>
              <a:rPr lang="en-US" sz="1500" b="1" dirty="0" err="1"/>
              <a:t>Siroonian</a:t>
            </a:r>
            <a:r>
              <a:rPr lang="en-US" sz="1500" b="1" dirty="0"/>
              <a:t> </a:t>
            </a:r>
            <a:r>
              <a:rPr lang="en-US" sz="1500" dirty="0"/>
              <a:t>have been incredibly helpful.”</a:t>
            </a:r>
          </a:p>
        </p:txBody>
      </p:sp>
      <p:sp>
        <p:nvSpPr>
          <p:cNvPr id="12" name="Title 1">
            <a:extLst>
              <a:ext uri="{FF2B5EF4-FFF2-40B4-BE49-F238E27FC236}">
                <a16:creationId xmlns:a16="http://schemas.microsoft.com/office/drawing/2014/main" id="{94FF93F0-7D91-254B-B219-BEF92BF85D45}"/>
              </a:ext>
            </a:extLst>
          </p:cNvPr>
          <p:cNvSpPr txBox="1">
            <a:spLocks/>
          </p:cNvSpPr>
          <p:nvPr/>
        </p:nvSpPr>
        <p:spPr>
          <a:xfrm>
            <a:off x="363637" y="590677"/>
            <a:ext cx="10291762" cy="428678"/>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400" dirty="0"/>
              <a:t>New Ways of Working</a:t>
            </a:r>
          </a:p>
        </p:txBody>
      </p:sp>
      <p:pic>
        <p:nvPicPr>
          <p:cNvPr id="16" name="Picture 15">
            <a:extLst>
              <a:ext uri="{FF2B5EF4-FFF2-40B4-BE49-F238E27FC236}">
                <a16:creationId xmlns:a16="http://schemas.microsoft.com/office/drawing/2014/main" id="{356A1EAE-DB06-8948-A67B-47D076E4BE7F}"/>
              </a:ext>
            </a:extLst>
          </p:cNvPr>
          <p:cNvPicPr>
            <a:picLocks noChangeAspect="1"/>
          </p:cNvPicPr>
          <p:nvPr/>
        </p:nvPicPr>
        <p:blipFill rotWithShape="1">
          <a:blip r:embed="rId3">
            <a:alphaModFix amt="17000"/>
          </a:blip>
          <a:srcRect l="19694" t="53694" r="12481" b="-127"/>
          <a:stretch/>
        </p:blipFill>
        <p:spPr>
          <a:xfrm rot="12600000">
            <a:off x="2767521" y="-1672346"/>
            <a:ext cx="7260103" cy="7034117"/>
          </a:xfrm>
          <a:prstGeom prst="rect">
            <a:avLst/>
          </a:prstGeom>
        </p:spPr>
      </p:pic>
    </p:spTree>
    <p:extLst>
      <p:ext uri="{BB962C8B-B14F-4D97-AF65-F5344CB8AC3E}">
        <p14:creationId xmlns:p14="http://schemas.microsoft.com/office/powerpoint/2010/main" val="325737350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top view of a city&#10;&#10;Description automatically generated">
            <a:extLst>
              <a:ext uri="{FF2B5EF4-FFF2-40B4-BE49-F238E27FC236}">
                <a16:creationId xmlns:a16="http://schemas.microsoft.com/office/drawing/2014/main" id="{6CF6CBAE-45E4-C34E-B8FE-EA0FDD18E760}"/>
              </a:ext>
            </a:extLst>
          </p:cNvPr>
          <p:cNvPicPr>
            <a:picLocks noGrp="1" noChangeAspect="1"/>
          </p:cNvPicPr>
          <p:nvPr>
            <p:ph type="pic" sz="quarter" idx="10"/>
          </p:nvPr>
        </p:nvPicPr>
        <p:blipFill rotWithShape="1">
          <a:blip r:embed="rId3"/>
          <a:srcRect l="37442" r="12210"/>
          <a:stretch/>
        </p:blipFill>
        <p:spPr>
          <a:xfrm>
            <a:off x="0" y="0"/>
            <a:ext cx="6094413" cy="6858000"/>
          </a:xfrm>
        </p:spPr>
      </p:pic>
      <p:pic>
        <p:nvPicPr>
          <p:cNvPr id="12" name="Picture 11">
            <a:extLst>
              <a:ext uri="{FF2B5EF4-FFF2-40B4-BE49-F238E27FC236}">
                <a16:creationId xmlns:a16="http://schemas.microsoft.com/office/drawing/2014/main" id="{F95BF83B-89DA-B34A-A4AA-A80072E45BE8}"/>
              </a:ext>
            </a:extLst>
          </p:cNvPr>
          <p:cNvPicPr>
            <a:picLocks noChangeAspect="1"/>
          </p:cNvPicPr>
          <p:nvPr/>
        </p:nvPicPr>
        <p:blipFill rotWithShape="1">
          <a:blip r:embed="rId4">
            <a:alphaModFix/>
          </a:blip>
          <a:srcRect l="19694" t="53694" r="12481" b="-127"/>
          <a:stretch/>
        </p:blipFill>
        <p:spPr>
          <a:xfrm>
            <a:off x="2609610" y="-1770743"/>
            <a:ext cx="7260103" cy="7034117"/>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B74C84CE-24DE-9A4F-91BF-D27D23E3B5D5}"/>
              </a:ext>
            </a:extLst>
          </p:cNvPr>
          <p:cNvPicPr>
            <a:picLocks noChangeAspect="1"/>
          </p:cNvPicPr>
          <p:nvPr/>
        </p:nvPicPr>
        <p:blipFill>
          <a:blip r:embed="rId5"/>
          <a:stretch>
            <a:fillRect/>
          </a:stretch>
        </p:blipFill>
        <p:spPr>
          <a:xfrm>
            <a:off x="7293198" y="2505052"/>
            <a:ext cx="2286017" cy="1524011"/>
          </a:xfrm>
          <a:prstGeom prst="rect">
            <a:avLst/>
          </a:prstGeom>
        </p:spPr>
      </p:pic>
      <p:sp>
        <p:nvSpPr>
          <p:cNvPr id="3" name="Title 2">
            <a:extLst>
              <a:ext uri="{FF2B5EF4-FFF2-40B4-BE49-F238E27FC236}">
                <a16:creationId xmlns:a16="http://schemas.microsoft.com/office/drawing/2014/main" id="{71C081CE-F1AA-4197-8651-677AE4CF6D0B}"/>
              </a:ext>
            </a:extLst>
          </p:cNvPr>
          <p:cNvSpPr>
            <a:spLocks noGrp="1"/>
          </p:cNvSpPr>
          <p:nvPr>
            <p:ph type="ctrTitle"/>
          </p:nvPr>
        </p:nvSpPr>
        <p:spPr>
          <a:xfrm>
            <a:off x="5881424" y="1506515"/>
            <a:ext cx="4638888" cy="1743075"/>
          </a:xfrm>
        </p:spPr>
        <p:txBody>
          <a:bodyPr/>
          <a:lstStyle/>
          <a:p>
            <a:r>
              <a:rPr lang="en-US" dirty="0"/>
              <a:t>New Ways of Working</a:t>
            </a:r>
          </a:p>
        </p:txBody>
      </p:sp>
      <p:sp>
        <p:nvSpPr>
          <p:cNvPr id="13" name="&quot;No&quot; Symbol 12">
            <a:extLst>
              <a:ext uri="{FF2B5EF4-FFF2-40B4-BE49-F238E27FC236}">
                <a16:creationId xmlns:a16="http://schemas.microsoft.com/office/drawing/2014/main" id="{1D2819B1-677B-5647-8049-F9E6D7EC8071}"/>
              </a:ext>
            </a:extLst>
          </p:cNvPr>
          <p:cNvSpPr/>
          <p:nvPr/>
        </p:nvSpPr>
        <p:spPr>
          <a:xfrm>
            <a:off x="7380710" y="2212963"/>
            <a:ext cx="1901602" cy="1901602"/>
          </a:xfrm>
          <a:prstGeom prst="noSmoking">
            <a:avLst>
              <a:gd name="adj" fmla="val 12739"/>
            </a:avLst>
          </a:prstGeom>
          <a:solidFill>
            <a:schemeClr val="accent4">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1755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655226-6E4F-8847-85CD-AF95F3D3F39A}" type="slidenum">
              <a:rPr lang="en-US" smtClean="0"/>
              <a:pPr/>
              <a:t>13</a:t>
            </a:fld>
            <a:endParaRPr lang="en-US"/>
          </a:p>
        </p:txBody>
      </p:sp>
      <p:sp>
        <p:nvSpPr>
          <p:cNvPr id="4" name="Footer Placeholder 3"/>
          <p:cNvSpPr>
            <a:spLocks noGrp="1"/>
          </p:cNvSpPr>
          <p:nvPr>
            <p:ph type="ftr" sz="quarter" idx="11"/>
          </p:nvPr>
        </p:nvSpPr>
        <p:spPr/>
        <p:txBody>
          <a:bodyPr/>
          <a:lstStyle/>
          <a:p>
            <a:r>
              <a:rPr lang="en-US" dirty="0"/>
              <a:t>Tax Professionals 2019 Roadshow</a:t>
            </a:r>
          </a:p>
        </p:txBody>
      </p:sp>
      <p:graphicFrame>
        <p:nvGraphicFramePr>
          <p:cNvPr id="17" name="Diagram 16">
            <a:extLst>
              <a:ext uri="{FF2B5EF4-FFF2-40B4-BE49-F238E27FC236}">
                <a16:creationId xmlns:a16="http://schemas.microsoft.com/office/drawing/2014/main" id="{D444447C-93C8-4FF3-A57B-732A013695FB}"/>
              </a:ext>
            </a:extLst>
          </p:cNvPr>
          <p:cNvGraphicFramePr/>
          <p:nvPr>
            <p:extLst>
              <p:ext uri="{D42A27DB-BD31-4B8C-83A1-F6EECF244321}">
                <p14:modId xmlns:p14="http://schemas.microsoft.com/office/powerpoint/2010/main" val="643273690"/>
              </p:ext>
            </p:extLst>
          </p:nvPr>
        </p:nvGraphicFramePr>
        <p:xfrm>
          <a:off x="2236563" y="2071304"/>
          <a:ext cx="8125883" cy="2378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quot;No&quot; Symbol 6">
            <a:extLst>
              <a:ext uri="{FF2B5EF4-FFF2-40B4-BE49-F238E27FC236}">
                <a16:creationId xmlns:a16="http://schemas.microsoft.com/office/drawing/2014/main" id="{09950E6E-4633-BC47-8EC5-A860C24EE129}"/>
              </a:ext>
            </a:extLst>
          </p:cNvPr>
          <p:cNvSpPr/>
          <p:nvPr/>
        </p:nvSpPr>
        <p:spPr>
          <a:xfrm>
            <a:off x="2181979" y="2271616"/>
            <a:ext cx="1901602" cy="1901602"/>
          </a:xfrm>
          <a:prstGeom prst="noSmoking">
            <a:avLst>
              <a:gd name="adj" fmla="val 12739"/>
            </a:avLst>
          </a:prstGeom>
          <a:solidFill>
            <a:schemeClr val="accent4">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2" name="Picture 11">
            <a:extLst>
              <a:ext uri="{FF2B5EF4-FFF2-40B4-BE49-F238E27FC236}">
                <a16:creationId xmlns:a16="http://schemas.microsoft.com/office/drawing/2014/main" id="{ADF99C4B-8DED-5745-A73B-F0780F134314}"/>
              </a:ext>
            </a:extLst>
          </p:cNvPr>
          <p:cNvPicPr>
            <a:picLocks noChangeAspect="1"/>
          </p:cNvPicPr>
          <p:nvPr/>
        </p:nvPicPr>
        <p:blipFill rotWithShape="1">
          <a:blip r:embed="rId8">
            <a:alphaModFix amt="14000"/>
          </a:blip>
          <a:srcRect l="19694" t="53694" r="12481" b="-127"/>
          <a:stretch/>
        </p:blipFill>
        <p:spPr>
          <a:xfrm rot="12600000">
            <a:off x="5670551" y="-280169"/>
            <a:ext cx="7260103" cy="7034117"/>
          </a:xfrm>
          <a:prstGeom prst="rect">
            <a:avLst/>
          </a:prstGeom>
        </p:spPr>
      </p:pic>
      <p:sp>
        <p:nvSpPr>
          <p:cNvPr id="16" name="Title 2">
            <a:extLst>
              <a:ext uri="{FF2B5EF4-FFF2-40B4-BE49-F238E27FC236}">
                <a16:creationId xmlns:a16="http://schemas.microsoft.com/office/drawing/2014/main" id="{BC7080B5-7C1F-D24B-BBE2-AE7517B76BFE}"/>
              </a:ext>
            </a:extLst>
          </p:cNvPr>
          <p:cNvSpPr txBox="1">
            <a:spLocks/>
          </p:cNvSpPr>
          <p:nvPr/>
        </p:nvSpPr>
        <p:spPr>
          <a:xfrm>
            <a:off x="471224" y="1620662"/>
            <a:ext cx="4638888" cy="1743075"/>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600" dirty="0"/>
              <a:t>New Ways of Working</a:t>
            </a:r>
          </a:p>
        </p:txBody>
      </p:sp>
    </p:spTree>
    <p:extLst>
      <p:ext uri="{BB962C8B-B14F-4D97-AF65-F5344CB8AC3E}">
        <p14:creationId xmlns:p14="http://schemas.microsoft.com/office/powerpoint/2010/main" val="37277188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655226-6E4F-8847-85CD-AF95F3D3F39A}" type="slidenum">
              <a:rPr lang="en-US" smtClean="0"/>
              <a:pPr/>
              <a:t>14</a:t>
            </a:fld>
            <a:endParaRPr lang="en-US"/>
          </a:p>
        </p:txBody>
      </p:sp>
      <p:sp>
        <p:nvSpPr>
          <p:cNvPr id="4" name="Footer Placeholder 3"/>
          <p:cNvSpPr>
            <a:spLocks noGrp="1"/>
          </p:cNvSpPr>
          <p:nvPr>
            <p:ph type="ftr" sz="quarter" idx="11"/>
          </p:nvPr>
        </p:nvSpPr>
        <p:spPr/>
        <p:txBody>
          <a:bodyPr/>
          <a:lstStyle/>
          <a:p>
            <a:r>
              <a:rPr lang="en-US" dirty="0"/>
              <a:t>Tax Professionals 2019 Roadshow</a:t>
            </a:r>
          </a:p>
        </p:txBody>
      </p:sp>
      <p:graphicFrame>
        <p:nvGraphicFramePr>
          <p:cNvPr id="18" name="Diagram 17">
            <a:extLst>
              <a:ext uri="{FF2B5EF4-FFF2-40B4-BE49-F238E27FC236}">
                <a16:creationId xmlns:a16="http://schemas.microsoft.com/office/drawing/2014/main" id="{FB9B9F75-5E03-4095-8FE9-0A2C31DAF407}"/>
              </a:ext>
            </a:extLst>
          </p:cNvPr>
          <p:cNvGraphicFramePr/>
          <p:nvPr>
            <p:extLst>
              <p:ext uri="{D42A27DB-BD31-4B8C-83A1-F6EECF244321}">
                <p14:modId xmlns:p14="http://schemas.microsoft.com/office/powerpoint/2010/main" val="384604317"/>
              </p:ext>
            </p:extLst>
          </p:nvPr>
        </p:nvGraphicFramePr>
        <p:xfrm>
          <a:off x="2220006" y="2334657"/>
          <a:ext cx="8125883" cy="2378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a:extLst>
              <a:ext uri="{FF2B5EF4-FFF2-40B4-BE49-F238E27FC236}">
                <a16:creationId xmlns:a16="http://schemas.microsoft.com/office/drawing/2014/main" id="{C8447734-271E-0F42-8845-5F751B1F5008}"/>
              </a:ext>
            </a:extLst>
          </p:cNvPr>
          <p:cNvGraphicFramePr/>
          <p:nvPr>
            <p:extLst>
              <p:ext uri="{D42A27DB-BD31-4B8C-83A1-F6EECF244321}">
                <p14:modId xmlns:p14="http://schemas.microsoft.com/office/powerpoint/2010/main" val="3253233988"/>
              </p:ext>
            </p:extLst>
          </p:nvPr>
        </p:nvGraphicFramePr>
        <p:xfrm>
          <a:off x="652816" y="642762"/>
          <a:ext cx="8125883" cy="23784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Title 2">
            <a:extLst>
              <a:ext uri="{FF2B5EF4-FFF2-40B4-BE49-F238E27FC236}">
                <a16:creationId xmlns:a16="http://schemas.microsoft.com/office/drawing/2014/main" id="{0D7FEC3D-3CA1-7844-A710-00F786DC46F6}"/>
              </a:ext>
            </a:extLst>
          </p:cNvPr>
          <p:cNvSpPr txBox="1">
            <a:spLocks/>
          </p:cNvSpPr>
          <p:nvPr/>
        </p:nvSpPr>
        <p:spPr>
          <a:xfrm>
            <a:off x="308883" y="228600"/>
            <a:ext cx="4638888" cy="1743075"/>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600" dirty="0"/>
              <a:t>New Ways of Working</a:t>
            </a:r>
          </a:p>
        </p:txBody>
      </p:sp>
      <p:pic>
        <p:nvPicPr>
          <p:cNvPr id="12" name="Picture 11">
            <a:extLst>
              <a:ext uri="{FF2B5EF4-FFF2-40B4-BE49-F238E27FC236}">
                <a16:creationId xmlns:a16="http://schemas.microsoft.com/office/drawing/2014/main" id="{EFC2627D-E966-6640-85A2-32322F59649D}"/>
              </a:ext>
            </a:extLst>
          </p:cNvPr>
          <p:cNvPicPr>
            <a:picLocks noChangeAspect="1"/>
          </p:cNvPicPr>
          <p:nvPr/>
        </p:nvPicPr>
        <p:blipFill rotWithShape="1">
          <a:blip r:embed="rId13">
            <a:alphaModFix amt="14000"/>
          </a:blip>
          <a:srcRect l="19694" t="53694" r="12481" b="-127"/>
          <a:stretch/>
        </p:blipFill>
        <p:spPr>
          <a:xfrm rot="9000000" flipV="1">
            <a:off x="5695950" y="57611"/>
            <a:ext cx="7260103" cy="7034117"/>
          </a:xfrm>
          <a:prstGeom prst="rect">
            <a:avLst/>
          </a:prstGeom>
        </p:spPr>
      </p:pic>
    </p:spTree>
    <p:extLst>
      <p:ext uri="{BB962C8B-B14F-4D97-AF65-F5344CB8AC3E}">
        <p14:creationId xmlns:p14="http://schemas.microsoft.com/office/powerpoint/2010/main" val="1433887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A655226-6E4F-8847-85CD-AF95F3D3F39A}" type="slidenum">
              <a:rPr kumimoji="0" lang="en-US" sz="1000" b="0" i="0" u="none" strike="noStrike" kern="1200" cap="none" spc="0" normalizeH="0" baseline="0" noProof="0" smtClean="0">
                <a:ln>
                  <a:noFill/>
                </a:ln>
                <a:solidFill>
                  <a:srgbClr val="666666"/>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666666"/>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66666"/>
                </a:solidFill>
                <a:effectLst/>
                <a:uLnTx/>
                <a:uFillTx/>
                <a:latin typeface="Arial"/>
                <a:ea typeface="+mn-ea"/>
                <a:cs typeface="+mn-cs"/>
              </a:rPr>
              <a:t>Tax Professionals 2019 Roadshow</a:t>
            </a:r>
          </a:p>
        </p:txBody>
      </p:sp>
      <p:graphicFrame>
        <p:nvGraphicFramePr>
          <p:cNvPr id="18" name="Diagram 17">
            <a:extLst>
              <a:ext uri="{FF2B5EF4-FFF2-40B4-BE49-F238E27FC236}">
                <a16:creationId xmlns:a16="http://schemas.microsoft.com/office/drawing/2014/main" id="{FB9B9F75-5E03-4095-8FE9-0A2C31DAF407}"/>
              </a:ext>
            </a:extLst>
          </p:cNvPr>
          <p:cNvGraphicFramePr/>
          <p:nvPr>
            <p:extLst>
              <p:ext uri="{D42A27DB-BD31-4B8C-83A1-F6EECF244321}">
                <p14:modId xmlns:p14="http://schemas.microsoft.com/office/powerpoint/2010/main" val="336257898"/>
              </p:ext>
            </p:extLst>
          </p:nvPr>
        </p:nvGraphicFramePr>
        <p:xfrm>
          <a:off x="2220006" y="2334657"/>
          <a:ext cx="8125883" cy="2378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a:extLst>
              <a:ext uri="{FF2B5EF4-FFF2-40B4-BE49-F238E27FC236}">
                <a16:creationId xmlns:a16="http://schemas.microsoft.com/office/drawing/2014/main" id="{C8447734-271E-0F42-8845-5F751B1F5008}"/>
              </a:ext>
            </a:extLst>
          </p:cNvPr>
          <p:cNvGraphicFramePr/>
          <p:nvPr/>
        </p:nvGraphicFramePr>
        <p:xfrm>
          <a:off x="652816" y="642762"/>
          <a:ext cx="8125883" cy="23784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Title 2">
            <a:extLst>
              <a:ext uri="{FF2B5EF4-FFF2-40B4-BE49-F238E27FC236}">
                <a16:creationId xmlns:a16="http://schemas.microsoft.com/office/drawing/2014/main" id="{0D7FEC3D-3CA1-7844-A710-00F786DC46F6}"/>
              </a:ext>
            </a:extLst>
          </p:cNvPr>
          <p:cNvSpPr txBox="1">
            <a:spLocks/>
          </p:cNvSpPr>
          <p:nvPr/>
        </p:nvSpPr>
        <p:spPr>
          <a:xfrm>
            <a:off x="308883" y="228600"/>
            <a:ext cx="4638888" cy="1743075"/>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8000"/>
                </a:solidFill>
                <a:effectLst/>
                <a:uLnTx/>
                <a:uFillTx/>
                <a:latin typeface="Arial"/>
                <a:ea typeface="+mj-ea"/>
                <a:cs typeface="+mj-cs"/>
              </a:rPr>
              <a:t>New Ways of Working</a:t>
            </a:r>
          </a:p>
        </p:txBody>
      </p:sp>
      <p:graphicFrame>
        <p:nvGraphicFramePr>
          <p:cNvPr id="8" name="Diagram 7">
            <a:extLst>
              <a:ext uri="{FF2B5EF4-FFF2-40B4-BE49-F238E27FC236}">
                <a16:creationId xmlns:a16="http://schemas.microsoft.com/office/drawing/2014/main" id="{26275A3D-08A4-FB42-A67B-59A65FA055B0}"/>
              </a:ext>
            </a:extLst>
          </p:cNvPr>
          <p:cNvGraphicFramePr/>
          <p:nvPr>
            <p:extLst>
              <p:ext uri="{D42A27DB-BD31-4B8C-83A1-F6EECF244321}">
                <p14:modId xmlns:p14="http://schemas.microsoft.com/office/powerpoint/2010/main" val="381351336"/>
              </p:ext>
            </p:extLst>
          </p:nvPr>
        </p:nvGraphicFramePr>
        <p:xfrm>
          <a:off x="3773449" y="3939065"/>
          <a:ext cx="8125883" cy="237842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2" name="Picture 11">
            <a:extLst>
              <a:ext uri="{FF2B5EF4-FFF2-40B4-BE49-F238E27FC236}">
                <a16:creationId xmlns:a16="http://schemas.microsoft.com/office/drawing/2014/main" id="{EFC2627D-E966-6640-85A2-32322F59649D}"/>
              </a:ext>
            </a:extLst>
          </p:cNvPr>
          <p:cNvPicPr>
            <a:picLocks noChangeAspect="1"/>
          </p:cNvPicPr>
          <p:nvPr/>
        </p:nvPicPr>
        <p:blipFill rotWithShape="1">
          <a:blip r:embed="rId18">
            <a:alphaModFix amt="14000"/>
          </a:blip>
          <a:srcRect l="19694" t="53694" r="12481" b="-127"/>
          <a:stretch/>
        </p:blipFill>
        <p:spPr>
          <a:xfrm rot="12600000" flipH="1" flipV="1">
            <a:off x="7428141" y="1649319"/>
            <a:ext cx="7260103" cy="7034117"/>
          </a:xfrm>
          <a:prstGeom prst="rect">
            <a:avLst/>
          </a:prstGeom>
        </p:spPr>
      </p:pic>
      <p:sp>
        <p:nvSpPr>
          <p:cNvPr id="9" name="Pie 8">
            <a:extLst>
              <a:ext uri="{FF2B5EF4-FFF2-40B4-BE49-F238E27FC236}">
                <a16:creationId xmlns:a16="http://schemas.microsoft.com/office/drawing/2014/main" id="{5D5E4EB2-98EA-E343-BF2C-5E5EDF0866FB}"/>
              </a:ext>
            </a:extLst>
          </p:cNvPr>
          <p:cNvSpPr/>
          <p:nvPr/>
        </p:nvSpPr>
        <p:spPr>
          <a:xfrm rot="16200000">
            <a:off x="10634960" y="4768546"/>
            <a:ext cx="719464" cy="719464"/>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Pie 12">
            <a:extLst>
              <a:ext uri="{FF2B5EF4-FFF2-40B4-BE49-F238E27FC236}">
                <a16:creationId xmlns:a16="http://schemas.microsoft.com/office/drawing/2014/main" id="{8B6A9FBC-F4C4-9248-838B-61DA20344B43}"/>
              </a:ext>
            </a:extLst>
          </p:cNvPr>
          <p:cNvSpPr/>
          <p:nvPr/>
        </p:nvSpPr>
        <p:spPr>
          <a:xfrm rot="5400000">
            <a:off x="10634960" y="4768546"/>
            <a:ext cx="719464" cy="719464"/>
          </a:xfrm>
          <a:prstGeom prst="pie">
            <a:avLst>
              <a:gd name="adj1" fmla="val 5364923"/>
              <a:gd name="adj2" fmla="val 16200000"/>
            </a:avLst>
          </a:prstGeom>
          <a:solidFill>
            <a:schemeClr val="bg2">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270368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A655226-6E4F-8847-85CD-AF95F3D3F39A}" type="slidenum">
              <a:rPr kumimoji="0" lang="en-US" sz="10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prstClr val="white"/>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a:ea typeface="+mn-ea"/>
                <a:cs typeface="+mn-cs"/>
              </a:rPr>
              <a:t>Tax Professionals 2019 Roadshow</a:t>
            </a:r>
          </a:p>
        </p:txBody>
      </p:sp>
      <p:sp>
        <p:nvSpPr>
          <p:cNvPr id="4" name="Title 3"/>
          <p:cNvSpPr>
            <a:spLocks noGrp="1"/>
          </p:cNvSpPr>
          <p:nvPr>
            <p:ph type="title"/>
          </p:nvPr>
        </p:nvSpPr>
        <p:spPr>
          <a:xfrm>
            <a:off x="1479065" y="2857002"/>
            <a:ext cx="9140436" cy="2286000"/>
          </a:xfrm>
        </p:spPr>
        <p:txBody>
          <a:bodyPr/>
          <a:lstStyle/>
          <a:p>
            <a:r>
              <a:rPr lang="en-US" dirty="0"/>
              <a:t>Winning in 2019</a:t>
            </a:r>
          </a:p>
        </p:txBody>
      </p:sp>
      <p:sp>
        <p:nvSpPr>
          <p:cNvPr id="5" name="Pie 4">
            <a:extLst>
              <a:ext uri="{FF2B5EF4-FFF2-40B4-BE49-F238E27FC236}">
                <a16:creationId xmlns:a16="http://schemas.microsoft.com/office/drawing/2014/main" id="{6C6A8AA2-C776-534A-ADF0-CE878C6A2375}"/>
              </a:ext>
            </a:extLst>
          </p:cNvPr>
          <p:cNvSpPr/>
          <p:nvPr/>
        </p:nvSpPr>
        <p:spPr>
          <a:xfrm>
            <a:off x="936744"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Pie 5">
            <a:extLst>
              <a:ext uri="{FF2B5EF4-FFF2-40B4-BE49-F238E27FC236}">
                <a16:creationId xmlns:a16="http://schemas.microsoft.com/office/drawing/2014/main" id="{3A120D29-9593-AA44-90DA-4CD0DEC002BC}"/>
              </a:ext>
            </a:extLst>
          </p:cNvPr>
          <p:cNvSpPr/>
          <p:nvPr/>
        </p:nvSpPr>
        <p:spPr>
          <a:xfrm rot="10800000">
            <a:off x="4613339" y="2775360"/>
            <a:ext cx="719464" cy="719464"/>
          </a:xfrm>
          <a:prstGeom prst="pie">
            <a:avLst>
              <a:gd name="adj1" fmla="val 5364923"/>
              <a:gd name="adj2" fmla="val 1620000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646472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person sitting at a table in front of a computer&#10;&#10;Description automatically generated">
            <a:extLst>
              <a:ext uri="{FF2B5EF4-FFF2-40B4-BE49-F238E27FC236}">
                <a16:creationId xmlns:a16="http://schemas.microsoft.com/office/drawing/2014/main" id="{7D431C32-270D-CE46-820C-F6C76FDD20B5}"/>
              </a:ext>
            </a:extLst>
          </p:cNvPr>
          <p:cNvPicPr>
            <a:picLocks noGrp="1" noChangeAspect="1"/>
          </p:cNvPicPr>
          <p:nvPr>
            <p:ph type="pic" sz="quarter" idx="10"/>
          </p:nvPr>
        </p:nvPicPr>
        <p:blipFill rotWithShape="1">
          <a:blip r:embed="rId3"/>
          <a:srcRect l="51124" t="5718" r="102" b="11954"/>
          <a:stretch/>
        </p:blipFill>
        <p:spPr>
          <a:xfrm>
            <a:off x="1" y="0"/>
            <a:ext cx="6094412" cy="6858000"/>
          </a:xfrm>
        </p:spPr>
      </p:pic>
      <p:pic>
        <p:nvPicPr>
          <p:cNvPr id="12" name="Picture 11">
            <a:extLst>
              <a:ext uri="{FF2B5EF4-FFF2-40B4-BE49-F238E27FC236}">
                <a16:creationId xmlns:a16="http://schemas.microsoft.com/office/drawing/2014/main" id="{F95BF83B-89DA-B34A-A4AA-A80072E45BE8}"/>
              </a:ext>
            </a:extLst>
          </p:cNvPr>
          <p:cNvPicPr>
            <a:picLocks noChangeAspect="1"/>
          </p:cNvPicPr>
          <p:nvPr/>
        </p:nvPicPr>
        <p:blipFill rotWithShape="1">
          <a:blip r:embed="rId4">
            <a:alphaModFix/>
          </a:blip>
          <a:srcRect l="19694" t="53694" r="12481" b="-127"/>
          <a:stretch/>
        </p:blipFill>
        <p:spPr>
          <a:xfrm>
            <a:off x="4169155" y="1882587"/>
            <a:ext cx="3958088" cy="3834884"/>
          </a:xfrm>
          <a:prstGeom prst="rect">
            <a:avLst/>
          </a:prstGeom>
        </p:spPr>
      </p:pic>
      <p:pic>
        <p:nvPicPr>
          <p:cNvPr id="4" name="Picture 3" descr="A close up of a sign&#10;&#10;Description automatically generated">
            <a:extLst>
              <a:ext uri="{FF2B5EF4-FFF2-40B4-BE49-F238E27FC236}">
                <a16:creationId xmlns:a16="http://schemas.microsoft.com/office/drawing/2014/main" id="{97E11336-F1D4-044B-9A9F-FCEA50201248}"/>
              </a:ext>
            </a:extLst>
          </p:cNvPr>
          <p:cNvPicPr>
            <a:picLocks noChangeAspect="1"/>
          </p:cNvPicPr>
          <p:nvPr/>
        </p:nvPicPr>
        <p:blipFill rotWithShape="1">
          <a:blip r:embed="rId5"/>
          <a:srcRect l="57807" t="35642" r="4700" b="35916"/>
          <a:stretch/>
        </p:blipFill>
        <p:spPr>
          <a:xfrm>
            <a:off x="8888541" y="3213361"/>
            <a:ext cx="988291" cy="1110474"/>
          </a:xfrm>
          <a:prstGeom prst="rect">
            <a:avLst/>
          </a:prstGeom>
        </p:spPr>
      </p:pic>
      <p:sp>
        <p:nvSpPr>
          <p:cNvPr id="9" name="Pie 8">
            <a:extLst>
              <a:ext uri="{FF2B5EF4-FFF2-40B4-BE49-F238E27FC236}">
                <a16:creationId xmlns:a16="http://schemas.microsoft.com/office/drawing/2014/main" id="{FCCC00E0-3ABE-9D43-89F9-AD39AB54E754}"/>
              </a:ext>
            </a:extLst>
          </p:cNvPr>
          <p:cNvSpPr/>
          <p:nvPr/>
        </p:nvSpPr>
        <p:spPr>
          <a:xfrm rot="900000">
            <a:off x="5760080" y="3408866"/>
            <a:ext cx="719464" cy="719464"/>
          </a:xfrm>
          <a:prstGeom prst="pie">
            <a:avLst>
              <a:gd name="adj1" fmla="val 5364923"/>
              <a:gd name="adj2" fmla="val 16200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Pie 9">
            <a:extLst>
              <a:ext uri="{FF2B5EF4-FFF2-40B4-BE49-F238E27FC236}">
                <a16:creationId xmlns:a16="http://schemas.microsoft.com/office/drawing/2014/main" id="{5A03D0DB-D619-5B4F-97B6-065690AAB547}"/>
              </a:ext>
            </a:extLst>
          </p:cNvPr>
          <p:cNvSpPr/>
          <p:nvPr/>
        </p:nvSpPr>
        <p:spPr>
          <a:xfrm rot="11700000">
            <a:off x="5747380" y="3408866"/>
            <a:ext cx="719464" cy="719464"/>
          </a:xfrm>
          <a:prstGeom prst="pie">
            <a:avLst>
              <a:gd name="adj1" fmla="val 5364923"/>
              <a:gd name="adj2" fmla="val 16200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2">
            <a:extLst>
              <a:ext uri="{FF2B5EF4-FFF2-40B4-BE49-F238E27FC236}">
                <a16:creationId xmlns:a16="http://schemas.microsoft.com/office/drawing/2014/main" id="{71C081CE-F1AA-4197-8651-677AE4CF6D0B}"/>
              </a:ext>
            </a:extLst>
          </p:cNvPr>
          <p:cNvSpPr>
            <a:spLocks noGrp="1"/>
          </p:cNvSpPr>
          <p:nvPr>
            <p:ph type="ctrTitle"/>
          </p:nvPr>
        </p:nvSpPr>
        <p:spPr>
          <a:xfrm>
            <a:off x="5968909" y="3439905"/>
            <a:ext cx="4638888" cy="1743075"/>
          </a:xfrm>
        </p:spPr>
        <p:txBody>
          <a:bodyPr/>
          <a:lstStyle/>
          <a:p>
            <a:r>
              <a:rPr lang="en-US" sz="4200" dirty="0"/>
              <a:t>OHI Survey</a:t>
            </a:r>
          </a:p>
        </p:txBody>
      </p:sp>
    </p:spTree>
    <p:extLst>
      <p:ext uri="{BB962C8B-B14F-4D97-AF65-F5344CB8AC3E}">
        <p14:creationId xmlns:p14="http://schemas.microsoft.com/office/powerpoint/2010/main" val="533728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close up of a sign&#10;&#10;Description automatically generated">
            <a:extLst>
              <a:ext uri="{FF2B5EF4-FFF2-40B4-BE49-F238E27FC236}">
                <a16:creationId xmlns:a16="http://schemas.microsoft.com/office/drawing/2014/main" id="{126CE096-56BB-A045-84B9-ADF8C05BA07F}"/>
              </a:ext>
            </a:extLst>
          </p:cNvPr>
          <p:cNvPicPr>
            <a:picLocks noChangeAspect="1"/>
          </p:cNvPicPr>
          <p:nvPr/>
        </p:nvPicPr>
        <p:blipFill rotWithShape="1">
          <a:blip r:embed="rId3"/>
          <a:srcRect l="57807" t="35642" r="4700" b="35916"/>
          <a:stretch/>
        </p:blipFill>
        <p:spPr>
          <a:xfrm>
            <a:off x="579662" y="1414374"/>
            <a:ext cx="3547198" cy="3985740"/>
          </a:xfrm>
          <a:prstGeom prst="rect">
            <a:avLst/>
          </a:prstGeom>
        </p:spPr>
      </p:pic>
      <p:grpSp>
        <p:nvGrpSpPr>
          <p:cNvPr id="15" name="Group 14">
            <a:extLst>
              <a:ext uri="{FF2B5EF4-FFF2-40B4-BE49-F238E27FC236}">
                <a16:creationId xmlns:a16="http://schemas.microsoft.com/office/drawing/2014/main" id="{6D43462F-64CF-0044-A118-D9E8D39E3C7E}"/>
              </a:ext>
            </a:extLst>
          </p:cNvPr>
          <p:cNvGrpSpPr/>
          <p:nvPr/>
        </p:nvGrpSpPr>
        <p:grpSpPr>
          <a:xfrm>
            <a:off x="706752" y="1424129"/>
            <a:ext cx="3547198" cy="4088775"/>
            <a:chOff x="706752" y="1424129"/>
            <a:chExt cx="3547198" cy="4088775"/>
          </a:xfrm>
        </p:grpSpPr>
        <p:sp>
          <p:nvSpPr>
            <p:cNvPr id="14" name="Rounded Rectangle 13">
              <a:extLst>
                <a:ext uri="{FF2B5EF4-FFF2-40B4-BE49-F238E27FC236}">
                  <a16:creationId xmlns:a16="http://schemas.microsoft.com/office/drawing/2014/main" id="{A69462C5-DBB6-1644-9075-9D5C9F4DCA58}"/>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810C406F-1443-D842-B608-7A4D1553B062}"/>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2200" b="1" kern="1200" dirty="0"/>
                <a:t>Talent Development &amp; Coaching</a:t>
              </a:r>
            </a:p>
          </p:txBody>
        </p:sp>
        <p:sp>
          <p:nvSpPr>
            <p:cNvPr id="10" name="Freeform 9">
              <a:extLst>
                <a:ext uri="{FF2B5EF4-FFF2-40B4-BE49-F238E27FC236}">
                  <a16:creationId xmlns:a16="http://schemas.microsoft.com/office/drawing/2014/main" id="{AC450877-84D8-F849-A395-08A6323E123E}"/>
                </a:ext>
              </a:extLst>
            </p:cNvPr>
            <p:cNvSpPr/>
            <p:nvPr/>
          </p:nvSpPr>
          <p:spPr>
            <a:xfrm>
              <a:off x="912663" y="3056654"/>
              <a:ext cx="3341286"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You’ve asked for:</a:t>
              </a:r>
            </a:p>
            <a:p>
              <a:pPr marL="0" lvl="0" indent="0" algn="l" defTabSz="889000">
                <a:lnSpc>
                  <a:spcPct val="90000"/>
                </a:lnSpc>
                <a:spcBef>
                  <a:spcPct val="0"/>
                </a:spcBef>
                <a:spcAft>
                  <a:spcPct val="35000"/>
                </a:spcAft>
                <a:buNone/>
              </a:pPr>
              <a:r>
                <a:rPr lang="en-US" sz="2000" kern="1200" dirty="0">
                  <a:solidFill>
                    <a:schemeClr val="tx1"/>
                  </a:solidFill>
                </a:rPr>
                <a:t>Development opportunities and defined career paths</a:t>
              </a:r>
            </a:p>
          </p:txBody>
        </p:sp>
        <p:sp>
          <p:nvSpPr>
            <p:cNvPr id="12" name="Freeform 11">
              <a:extLst>
                <a:ext uri="{FF2B5EF4-FFF2-40B4-BE49-F238E27FC236}">
                  <a16:creationId xmlns:a16="http://schemas.microsoft.com/office/drawing/2014/main" id="{5476C863-A0D5-C24F-A952-D1C6F67F03DA}"/>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5" name="Slide Number Placeholder 4"/>
          <p:cNvSpPr>
            <a:spLocks noGrp="1"/>
          </p:cNvSpPr>
          <p:nvPr>
            <p:ph type="sldNum" sz="quarter" idx="12"/>
          </p:nvPr>
        </p:nvSpPr>
        <p:spPr/>
        <p:txBody>
          <a:bodyPr/>
          <a:lstStyle/>
          <a:p>
            <a:fld id="{0A655226-6E4F-8847-85CD-AF95F3D3F39A}" type="slidenum">
              <a:rPr lang="en-US" smtClean="0"/>
              <a:pPr/>
              <a:t>18</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6" name="Title 1">
            <a:extLst>
              <a:ext uri="{FF2B5EF4-FFF2-40B4-BE49-F238E27FC236}">
                <a16:creationId xmlns:a16="http://schemas.microsoft.com/office/drawing/2014/main" id="{8C0BE0B4-9858-F44C-9AFC-C5E39AB6CA60}"/>
              </a:ext>
            </a:extLst>
          </p:cNvPr>
          <p:cNvSpPr txBox="1">
            <a:spLocks/>
          </p:cNvSpPr>
          <p:nvPr/>
        </p:nvSpPr>
        <p:spPr>
          <a:xfrm>
            <a:off x="747058" y="576376"/>
            <a:ext cx="10291762" cy="428678"/>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600" dirty="0"/>
              <a:t>OHI Survey: </a:t>
            </a:r>
            <a:r>
              <a:rPr lang="en-US" sz="3600" dirty="0">
                <a:solidFill>
                  <a:schemeClr val="tx1"/>
                </a:solidFill>
              </a:rPr>
              <a:t>Takeaways</a:t>
            </a:r>
            <a:endParaRPr lang="en-US" sz="2000" dirty="0">
              <a:solidFill>
                <a:schemeClr val="tx1"/>
              </a:solidFill>
            </a:endParaRPr>
          </a:p>
        </p:txBody>
      </p:sp>
      <p:sp>
        <p:nvSpPr>
          <p:cNvPr id="11" name="Chord 10">
            <a:extLst>
              <a:ext uri="{FF2B5EF4-FFF2-40B4-BE49-F238E27FC236}">
                <a16:creationId xmlns:a16="http://schemas.microsoft.com/office/drawing/2014/main" id="{62453241-C238-8346-87FE-CEB2B1F84182}"/>
              </a:ext>
            </a:extLst>
          </p:cNvPr>
          <p:cNvSpPr/>
          <p:nvPr/>
        </p:nvSpPr>
        <p:spPr>
          <a:xfrm rot="8100000">
            <a:off x="1755644"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A close up of a logo&#10;&#10;Description automatically generated">
            <a:extLst>
              <a:ext uri="{FF2B5EF4-FFF2-40B4-BE49-F238E27FC236}">
                <a16:creationId xmlns:a16="http://schemas.microsoft.com/office/drawing/2014/main" id="{CF268CA3-608F-3C41-B4BE-E9DCDC595F4E}"/>
              </a:ext>
            </a:extLst>
          </p:cNvPr>
          <p:cNvPicPr>
            <a:picLocks noChangeAspect="1"/>
          </p:cNvPicPr>
          <p:nvPr/>
        </p:nvPicPr>
        <p:blipFill rotWithShape="1">
          <a:blip r:embed="rId4"/>
          <a:srcRect l="8903" t="7927" r="6595"/>
          <a:stretch/>
        </p:blipFill>
        <p:spPr>
          <a:xfrm>
            <a:off x="2037660" y="5163321"/>
            <a:ext cx="695030" cy="769002"/>
          </a:xfrm>
          <a:prstGeom prst="rect">
            <a:avLst/>
          </a:prstGeom>
        </p:spPr>
      </p:pic>
    </p:spTree>
    <p:extLst>
      <p:ext uri="{BB962C8B-B14F-4D97-AF65-F5344CB8AC3E}">
        <p14:creationId xmlns:p14="http://schemas.microsoft.com/office/powerpoint/2010/main" val="2103477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655226-6E4F-8847-85CD-AF95F3D3F39A}" type="slidenum">
              <a:rPr lang="en-US" smtClean="0"/>
              <a:pPr/>
              <a:t>19</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grpSp>
        <p:nvGrpSpPr>
          <p:cNvPr id="9" name="Group 8">
            <a:extLst>
              <a:ext uri="{FF2B5EF4-FFF2-40B4-BE49-F238E27FC236}">
                <a16:creationId xmlns:a16="http://schemas.microsoft.com/office/drawing/2014/main" id="{56C512B6-BC2D-DB4E-942B-D47986582037}"/>
              </a:ext>
            </a:extLst>
          </p:cNvPr>
          <p:cNvGrpSpPr/>
          <p:nvPr/>
        </p:nvGrpSpPr>
        <p:grpSpPr>
          <a:xfrm>
            <a:off x="706752" y="1424129"/>
            <a:ext cx="3547198" cy="4088775"/>
            <a:chOff x="706752" y="1424129"/>
            <a:chExt cx="3547198" cy="4088775"/>
          </a:xfrm>
        </p:grpSpPr>
        <p:sp>
          <p:nvSpPr>
            <p:cNvPr id="10" name="Rounded Rectangle 9">
              <a:extLst>
                <a:ext uri="{FF2B5EF4-FFF2-40B4-BE49-F238E27FC236}">
                  <a16:creationId xmlns:a16="http://schemas.microsoft.com/office/drawing/2014/main" id="{4CEAEC01-123D-FC42-A5F8-FC552746C472}"/>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EEBAC30D-B5F9-614E-B672-C67658C21D50}"/>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2200" b="1" kern="1200" dirty="0"/>
                <a:t>Talent Development &amp; Coaching</a:t>
              </a:r>
            </a:p>
          </p:txBody>
        </p:sp>
        <p:sp>
          <p:nvSpPr>
            <p:cNvPr id="13" name="Freeform 12">
              <a:extLst>
                <a:ext uri="{FF2B5EF4-FFF2-40B4-BE49-F238E27FC236}">
                  <a16:creationId xmlns:a16="http://schemas.microsoft.com/office/drawing/2014/main" id="{279EAABD-9084-4243-BFD5-C900243EDDC4}"/>
                </a:ext>
              </a:extLst>
            </p:cNvPr>
            <p:cNvSpPr/>
            <p:nvPr/>
          </p:nvSpPr>
          <p:spPr>
            <a:xfrm>
              <a:off x="912663" y="3056654"/>
              <a:ext cx="3341286"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You’ve asked for:</a:t>
              </a:r>
            </a:p>
            <a:p>
              <a:pPr marL="0" lvl="0" indent="0" algn="l" defTabSz="889000">
                <a:lnSpc>
                  <a:spcPct val="90000"/>
                </a:lnSpc>
                <a:spcBef>
                  <a:spcPct val="0"/>
                </a:spcBef>
                <a:spcAft>
                  <a:spcPct val="35000"/>
                </a:spcAft>
                <a:buNone/>
              </a:pPr>
              <a:r>
                <a:rPr lang="en-US" sz="2000" kern="1200" dirty="0">
                  <a:solidFill>
                    <a:schemeClr val="tx1"/>
                  </a:solidFill>
                </a:rPr>
                <a:t>Development opportunities and defined career paths</a:t>
              </a:r>
            </a:p>
          </p:txBody>
        </p:sp>
        <p:sp>
          <p:nvSpPr>
            <p:cNvPr id="14" name="Freeform 13">
              <a:extLst>
                <a:ext uri="{FF2B5EF4-FFF2-40B4-BE49-F238E27FC236}">
                  <a16:creationId xmlns:a16="http://schemas.microsoft.com/office/drawing/2014/main" id="{9238DA7B-05CD-BF42-9E5C-7726A79409C3}"/>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15" name="Title 1">
            <a:extLst>
              <a:ext uri="{FF2B5EF4-FFF2-40B4-BE49-F238E27FC236}">
                <a16:creationId xmlns:a16="http://schemas.microsoft.com/office/drawing/2014/main" id="{42143C1C-7949-8143-A374-230BBA273FF8}"/>
              </a:ext>
            </a:extLst>
          </p:cNvPr>
          <p:cNvSpPr txBox="1">
            <a:spLocks/>
          </p:cNvSpPr>
          <p:nvPr/>
        </p:nvSpPr>
        <p:spPr>
          <a:xfrm>
            <a:off x="747058" y="576376"/>
            <a:ext cx="10291762" cy="428678"/>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600" dirty="0"/>
              <a:t>OHI Survey: </a:t>
            </a:r>
            <a:r>
              <a:rPr lang="en-US" sz="3600" dirty="0">
                <a:solidFill>
                  <a:schemeClr val="tx1"/>
                </a:solidFill>
              </a:rPr>
              <a:t>Takeaways</a:t>
            </a:r>
            <a:endParaRPr lang="en-US" sz="2000" dirty="0">
              <a:solidFill>
                <a:schemeClr val="tx1"/>
              </a:solidFill>
            </a:endParaRPr>
          </a:p>
        </p:txBody>
      </p:sp>
      <p:sp>
        <p:nvSpPr>
          <p:cNvPr id="16" name="Chord 15">
            <a:extLst>
              <a:ext uri="{FF2B5EF4-FFF2-40B4-BE49-F238E27FC236}">
                <a16:creationId xmlns:a16="http://schemas.microsoft.com/office/drawing/2014/main" id="{45473EF9-D5FB-5640-8130-ADA0EAB3C48E}"/>
              </a:ext>
            </a:extLst>
          </p:cNvPr>
          <p:cNvSpPr/>
          <p:nvPr/>
        </p:nvSpPr>
        <p:spPr>
          <a:xfrm rot="8100000">
            <a:off x="1755644"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descr="A close up of a logo&#10;&#10;Description automatically generated">
            <a:extLst>
              <a:ext uri="{FF2B5EF4-FFF2-40B4-BE49-F238E27FC236}">
                <a16:creationId xmlns:a16="http://schemas.microsoft.com/office/drawing/2014/main" id="{55F5AA7F-223A-4540-BBB6-B0AFE151C862}"/>
              </a:ext>
            </a:extLst>
          </p:cNvPr>
          <p:cNvPicPr>
            <a:picLocks noChangeAspect="1"/>
          </p:cNvPicPr>
          <p:nvPr/>
        </p:nvPicPr>
        <p:blipFill rotWithShape="1">
          <a:blip r:embed="rId3"/>
          <a:srcRect l="8903" t="7927" r="6595"/>
          <a:stretch/>
        </p:blipFill>
        <p:spPr>
          <a:xfrm>
            <a:off x="2037660" y="5163321"/>
            <a:ext cx="695030" cy="769002"/>
          </a:xfrm>
          <a:prstGeom prst="rect">
            <a:avLst/>
          </a:prstGeom>
        </p:spPr>
      </p:pic>
      <p:grpSp>
        <p:nvGrpSpPr>
          <p:cNvPr id="2" name="Group 1">
            <a:extLst>
              <a:ext uri="{FF2B5EF4-FFF2-40B4-BE49-F238E27FC236}">
                <a16:creationId xmlns:a16="http://schemas.microsoft.com/office/drawing/2014/main" id="{00B016F2-16A4-0843-A279-AE52B8D49126}"/>
              </a:ext>
            </a:extLst>
          </p:cNvPr>
          <p:cNvGrpSpPr/>
          <p:nvPr/>
        </p:nvGrpSpPr>
        <p:grpSpPr>
          <a:xfrm>
            <a:off x="4377607" y="1424129"/>
            <a:ext cx="3454430" cy="4724879"/>
            <a:chOff x="4377607" y="1424129"/>
            <a:chExt cx="3454430" cy="4724879"/>
          </a:xfrm>
        </p:grpSpPr>
        <p:grpSp>
          <p:nvGrpSpPr>
            <p:cNvPr id="21" name="Group 20">
              <a:extLst>
                <a:ext uri="{FF2B5EF4-FFF2-40B4-BE49-F238E27FC236}">
                  <a16:creationId xmlns:a16="http://schemas.microsoft.com/office/drawing/2014/main" id="{C976F748-BCAC-014C-95A9-73757677FBE8}"/>
                </a:ext>
              </a:extLst>
            </p:cNvPr>
            <p:cNvGrpSpPr/>
            <p:nvPr/>
          </p:nvGrpSpPr>
          <p:grpSpPr>
            <a:xfrm>
              <a:off x="4377607" y="1424129"/>
              <a:ext cx="3454430" cy="4088775"/>
              <a:chOff x="706752" y="1424129"/>
              <a:chExt cx="3547198" cy="4088775"/>
            </a:xfrm>
          </p:grpSpPr>
          <p:sp>
            <p:nvSpPr>
              <p:cNvPr id="22" name="Rounded Rectangle 21">
                <a:extLst>
                  <a:ext uri="{FF2B5EF4-FFF2-40B4-BE49-F238E27FC236}">
                    <a16:creationId xmlns:a16="http://schemas.microsoft.com/office/drawing/2014/main" id="{5A69B972-5D4E-0748-AD3B-490C1B49B975}"/>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11F5813-E013-5540-93BC-BC3CDD7AADD1}"/>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solidFill>
                <a:schemeClr val="accent2"/>
              </a:solidFill>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74320" tIns="0" rIns="0" bIns="182880" numCol="1" spcCol="1270" anchor="ctr" anchorCtr="0">
                <a:noAutofit/>
              </a:bodyPr>
              <a:lstStyle/>
              <a:p>
                <a:pPr marL="0" lvl="0" indent="0" defTabSz="1422400">
                  <a:lnSpc>
                    <a:spcPct val="90000"/>
                  </a:lnSpc>
                  <a:spcBef>
                    <a:spcPct val="0"/>
                  </a:spcBef>
                  <a:spcAft>
                    <a:spcPct val="35000"/>
                  </a:spcAft>
                  <a:buNone/>
                </a:pPr>
                <a:r>
                  <a:rPr lang="en-US" sz="2200" b="1" kern="1200" dirty="0"/>
                  <a:t>Leadership</a:t>
                </a:r>
              </a:p>
            </p:txBody>
          </p:sp>
          <p:sp>
            <p:nvSpPr>
              <p:cNvPr id="24" name="Freeform 23">
                <a:extLst>
                  <a:ext uri="{FF2B5EF4-FFF2-40B4-BE49-F238E27FC236}">
                    <a16:creationId xmlns:a16="http://schemas.microsoft.com/office/drawing/2014/main" id="{8A31A777-4050-A74B-A274-4116E9A81B95}"/>
                  </a:ext>
                </a:extLst>
              </p:cNvPr>
              <p:cNvSpPr/>
              <p:nvPr/>
            </p:nvSpPr>
            <p:spPr>
              <a:xfrm>
                <a:off x="912663" y="3056654"/>
                <a:ext cx="3341286"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 need more:</a:t>
                </a:r>
              </a:p>
              <a:p>
                <a:pPr lvl="0" defTabSz="889000">
                  <a:lnSpc>
                    <a:spcPct val="90000"/>
                  </a:lnSpc>
                  <a:spcBef>
                    <a:spcPct val="0"/>
                  </a:spcBef>
                  <a:spcAft>
                    <a:spcPct val="35000"/>
                  </a:spcAft>
                </a:pPr>
                <a:r>
                  <a:rPr lang="en-US" sz="2000" dirty="0">
                    <a:solidFill>
                      <a:schemeClr val="tx1"/>
                    </a:solidFill>
                  </a:rPr>
                  <a:t>Clarity &amp; accountability; meaningful work</a:t>
                </a:r>
              </a:p>
            </p:txBody>
          </p:sp>
          <p:sp>
            <p:nvSpPr>
              <p:cNvPr id="25" name="Freeform 24">
                <a:extLst>
                  <a:ext uri="{FF2B5EF4-FFF2-40B4-BE49-F238E27FC236}">
                    <a16:creationId xmlns:a16="http://schemas.microsoft.com/office/drawing/2014/main" id="{04C1C850-9812-574D-90E3-74359312D845}"/>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18" name="Chord 17">
              <a:extLst>
                <a:ext uri="{FF2B5EF4-FFF2-40B4-BE49-F238E27FC236}">
                  <a16:creationId xmlns:a16="http://schemas.microsoft.com/office/drawing/2014/main" id="{667D4C56-F696-9845-AB45-0D0EEB224CA6}"/>
                </a:ext>
              </a:extLst>
            </p:cNvPr>
            <p:cNvSpPr/>
            <p:nvPr/>
          </p:nvSpPr>
          <p:spPr>
            <a:xfrm rot="8100000">
              <a:off x="5373488"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155746C-1C0A-7548-BD35-C7D1675CCF0C}"/>
                </a:ext>
              </a:extLst>
            </p:cNvPr>
            <p:cNvPicPr>
              <a:picLocks noChangeAspect="1"/>
            </p:cNvPicPr>
            <p:nvPr/>
          </p:nvPicPr>
          <p:blipFill rotWithShape="1">
            <a:blip r:embed="rId4"/>
            <a:srcRect l="9830" t="6360" r="5999"/>
            <a:stretch/>
          </p:blipFill>
          <p:spPr>
            <a:xfrm>
              <a:off x="5612524" y="5249917"/>
              <a:ext cx="772510" cy="764256"/>
            </a:xfrm>
            <a:prstGeom prst="rect">
              <a:avLst/>
            </a:prstGeom>
          </p:spPr>
        </p:pic>
      </p:grpSp>
    </p:spTree>
    <p:extLst>
      <p:ext uri="{BB962C8B-B14F-4D97-AF65-F5344CB8AC3E}">
        <p14:creationId xmlns:p14="http://schemas.microsoft.com/office/powerpoint/2010/main" val="52965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655226-6E4F-8847-85CD-AF95F3D3F39A}" type="slidenum">
              <a:rPr lang="en-US" smtClean="0"/>
              <a:pPr/>
              <a:t>20</a:t>
            </a:fld>
            <a:endParaRPr lang="en-US"/>
          </a:p>
        </p:txBody>
      </p:sp>
      <p:sp>
        <p:nvSpPr>
          <p:cNvPr id="4" name="Footer Placeholder 3"/>
          <p:cNvSpPr>
            <a:spLocks noGrp="1"/>
          </p:cNvSpPr>
          <p:nvPr>
            <p:ph type="ftr" sz="quarter" idx="11"/>
          </p:nvPr>
        </p:nvSpPr>
        <p:spPr/>
        <p:txBody>
          <a:bodyPr/>
          <a:lstStyle/>
          <a:p>
            <a:r>
              <a:rPr lang="en-US" dirty="0"/>
              <a:t>Tax Professionals 2019 Roadshow</a:t>
            </a:r>
          </a:p>
        </p:txBody>
      </p:sp>
      <p:sp>
        <p:nvSpPr>
          <p:cNvPr id="15" name="Title 1">
            <a:extLst>
              <a:ext uri="{FF2B5EF4-FFF2-40B4-BE49-F238E27FC236}">
                <a16:creationId xmlns:a16="http://schemas.microsoft.com/office/drawing/2014/main" id="{42143C1C-7949-8143-A374-230BBA273FF8}"/>
              </a:ext>
            </a:extLst>
          </p:cNvPr>
          <p:cNvSpPr txBox="1">
            <a:spLocks/>
          </p:cNvSpPr>
          <p:nvPr/>
        </p:nvSpPr>
        <p:spPr>
          <a:xfrm>
            <a:off x="747058" y="576376"/>
            <a:ext cx="10291762" cy="428678"/>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600" dirty="0"/>
              <a:t>OHI Survey: </a:t>
            </a:r>
            <a:r>
              <a:rPr lang="en-US" sz="3600" dirty="0">
                <a:solidFill>
                  <a:schemeClr val="tx1"/>
                </a:solidFill>
              </a:rPr>
              <a:t>Takeaways</a:t>
            </a:r>
            <a:endParaRPr lang="en-US" sz="2000" dirty="0">
              <a:solidFill>
                <a:schemeClr val="tx1"/>
              </a:solidFill>
            </a:endParaRPr>
          </a:p>
        </p:txBody>
      </p:sp>
      <p:grpSp>
        <p:nvGrpSpPr>
          <p:cNvPr id="26" name="Group 25">
            <a:extLst>
              <a:ext uri="{FF2B5EF4-FFF2-40B4-BE49-F238E27FC236}">
                <a16:creationId xmlns:a16="http://schemas.microsoft.com/office/drawing/2014/main" id="{5E42825F-18B0-3246-970E-FD88F68226ED}"/>
              </a:ext>
            </a:extLst>
          </p:cNvPr>
          <p:cNvGrpSpPr/>
          <p:nvPr/>
        </p:nvGrpSpPr>
        <p:grpSpPr>
          <a:xfrm>
            <a:off x="4377607" y="1424129"/>
            <a:ext cx="3454430" cy="4088775"/>
            <a:chOff x="706752" y="1424129"/>
            <a:chExt cx="3547198" cy="4088775"/>
          </a:xfrm>
        </p:grpSpPr>
        <p:sp>
          <p:nvSpPr>
            <p:cNvPr id="27" name="Rounded Rectangle 26">
              <a:extLst>
                <a:ext uri="{FF2B5EF4-FFF2-40B4-BE49-F238E27FC236}">
                  <a16:creationId xmlns:a16="http://schemas.microsoft.com/office/drawing/2014/main" id="{65FEC3BF-FF47-0C44-B4B7-5870C9FC5827}"/>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FB1444C3-F2BA-E54C-99F2-408A9F45A1A4}"/>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solidFill>
              <a:schemeClr val="accent2"/>
            </a:solidFill>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74320" tIns="0" rIns="0" bIns="182880" numCol="1" spcCol="1270" anchor="ctr" anchorCtr="0">
              <a:noAutofit/>
            </a:bodyPr>
            <a:lstStyle/>
            <a:p>
              <a:pPr marL="0" lvl="0" indent="0" defTabSz="1422400">
                <a:lnSpc>
                  <a:spcPct val="90000"/>
                </a:lnSpc>
                <a:spcBef>
                  <a:spcPct val="0"/>
                </a:spcBef>
                <a:spcAft>
                  <a:spcPct val="35000"/>
                </a:spcAft>
                <a:buNone/>
              </a:pPr>
              <a:r>
                <a:rPr lang="en-US" sz="2200" b="1" kern="1200" dirty="0"/>
                <a:t>Leadership</a:t>
              </a:r>
            </a:p>
          </p:txBody>
        </p:sp>
        <p:sp>
          <p:nvSpPr>
            <p:cNvPr id="29" name="Freeform 28">
              <a:extLst>
                <a:ext uri="{FF2B5EF4-FFF2-40B4-BE49-F238E27FC236}">
                  <a16:creationId xmlns:a16="http://schemas.microsoft.com/office/drawing/2014/main" id="{57CFFE41-890F-F24A-A435-14E2418799E1}"/>
                </a:ext>
              </a:extLst>
            </p:cNvPr>
            <p:cNvSpPr/>
            <p:nvPr/>
          </p:nvSpPr>
          <p:spPr>
            <a:xfrm>
              <a:off x="912663" y="3056654"/>
              <a:ext cx="3341286"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 need more:</a:t>
              </a:r>
            </a:p>
            <a:p>
              <a:pPr lvl="0" defTabSz="889000">
                <a:lnSpc>
                  <a:spcPct val="90000"/>
                </a:lnSpc>
                <a:spcBef>
                  <a:spcPct val="0"/>
                </a:spcBef>
                <a:spcAft>
                  <a:spcPct val="35000"/>
                </a:spcAft>
              </a:pPr>
              <a:r>
                <a:rPr lang="en-US" sz="2000" dirty="0">
                  <a:solidFill>
                    <a:schemeClr val="tx1"/>
                  </a:solidFill>
                </a:rPr>
                <a:t>Clarity &amp; accountability; meaningful work</a:t>
              </a:r>
            </a:p>
          </p:txBody>
        </p:sp>
        <p:sp>
          <p:nvSpPr>
            <p:cNvPr id="30" name="Freeform 29">
              <a:extLst>
                <a:ext uri="{FF2B5EF4-FFF2-40B4-BE49-F238E27FC236}">
                  <a16:creationId xmlns:a16="http://schemas.microsoft.com/office/drawing/2014/main" id="{78741A8F-73FD-7748-BF24-0D2AA1293C41}"/>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grpSp>
        <p:nvGrpSpPr>
          <p:cNvPr id="31" name="Group 30">
            <a:extLst>
              <a:ext uri="{FF2B5EF4-FFF2-40B4-BE49-F238E27FC236}">
                <a16:creationId xmlns:a16="http://schemas.microsoft.com/office/drawing/2014/main" id="{AF9DC164-1AAC-914C-BE5E-FF703923DAC2}"/>
              </a:ext>
            </a:extLst>
          </p:cNvPr>
          <p:cNvGrpSpPr/>
          <p:nvPr/>
        </p:nvGrpSpPr>
        <p:grpSpPr>
          <a:xfrm>
            <a:off x="706752" y="1424129"/>
            <a:ext cx="3547198" cy="4088775"/>
            <a:chOff x="706752" y="1424129"/>
            <a:chExt cx="3547198" cy="4088775"/>
          </a:xfrm>
        </p:grpSpPr>
        <p:sp>
          <p:nvSpPr>
            <p:cNvPr id="32" name="Rounded Rectangle 31">
              <a:extLst>
                <a:ext uri="{FF2B5EF4-FFF2-40B4-BE49-F238E27FC236}">
                  <a16:creationId xmlns:a16="http://schemas.microsoft.com/office/drawing/2014/main" id="{CF522CC2-0CCD-5147-A664-A499ADAB0D61}"/>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00C0D9AD-68C9-7B4A-A9DC-01BABB78981E}"/>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2200" b="1" kern="1200" dirty="0"/>
                <a:t>Talent Development &amp; Coaching</a:t>
              </a:r>
            </a:p>
          </p:txBody>
        </p:sp>
        <p:sp>
          <p:nvSpPr>
            <p:cNvPr id="34" name="Freeform 33">
              <a:extLst>
                <a:ext uri="{FF2B5EF4-FFF2-40B4-BE49-F238E27FC236}">
                  <a16:creationId xmlns:a16="http://schemas.microsoft.com/office/drawing/2014/main" id="{CCB030F1-B9A2-434D-813E-69E5362CC4A0}"/>
                </a:ext>
              </a:extLst>
            </p:cNvPr>
            <p:cNvSpPr/>
            <p:nvPr/>
          </p:nvSpPr>
          <p:spPr>
            <a:xfrm>
              <a:off x="912663" y="3056654"/>
              <a:ext cx="3341286"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You’ve asked for:</a:t>
              </a:r>
            </a:p>
            <a:p>
              <a:pPr marL="0" lvl="0" indent="0" algn="l" defTabSz="889000">
                <a:lnSpc>
                  <a:spcPct val="90000"/>
                </a:lnSpc>
                <a:spcBef>
                  <a:spcPct val="0"/>
                </a:spcBef>
                <a:spcAft>
                  <a:spcPct val="35000"/>
                </a:spcAft>
                <a:buNone/>
              </a:pPr>
              <a:r>
                <a:rPr lang="en-US" sz="2000" kern="1200" dirty="0">
                  <a:solidFill>
                    <a:schemeClr val="tx1"/>
                  </a:solidFill>
                </a:rPr>
                <a:t>Development opportunities and defined career paths</a:t>
              </a:r>
            </a:p>
          </p:txBody>
        </p:sp>
        <p:sp>
          <p:nvSpPr>
            <p:cNvPr id="35" name="Freeform 34">
              <a:extLst>
                <a:ext uri="{FF2B5EF4-FFF2-40B4-BE49-F238E27FC236}">
                  <a16:creationId xmlns:a16="http://schemas.microsoft.com/office/drawing/2014/main" id="{B9590F75-E484-2D4D-BC0E-B853F6D6F0AD}"/>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grpSp>
        <p:nvGrpSpPr>
          <p:cNvPr id="19" name="Group 18">
            <a:extLst>
              <a:ext uri="{FF2B5EF4-FFF2-40B4-BE49-F238E27FC236}">
                <a16:creationId xmlns:a16="http://schemas.microsoft.com/office/drawing/2014/main" id="{137A9F5F-3860-8A48-9948-8FEA795049EF}"/>
              </a:ext>
            </a:extLst>
          </p:cNvPr>
          <p:cNvGrpSpPr/>
          <p:nvPr/>
        </p:nvGrpSpPr>
        <p:grpSpPr>
          <a:xfrm>
            <a:off x="7955694" y="1424129"/>
            <a:ext cx="3547198" cy="4724879"/>
            <a:chOff x="7955694" y="1424129"/>
            <a:chExt cx="3547198" cy="4724879"/>
          </a:xfrm>
        </p:grpSpPr>
        <p:grpSp>
          <p:nvGrpSpPr>
            <p:cNvPr id="21" name="Group 20">
              <a:extLst>
                <a:ext uri="{FF2B5EF4-FFF2-40B4-BE49-F238E27FC236}">
                  <a16:creationId xmlns:a16="http://schemas.microsoft.com/office/drawing/2014/main" id="{5C41CCD2-C7C4-F149-9AD5-220362BB3840}"/>
                </a:ext>
              </a:extLst>
            </p:cNvPr>
            <p:cNvGrpSpPr/>
            <p:nvPr/>
          </p:nvGrpSpPr>
          <p:grpSpPr>
            <a:xfrm>
              <a:off x="7955694" y="1424129"/>
              <a:ext cx="3547198" cy="4088775"/>
              <a:chOff x="706752" y="1424129"/>
              <a:chExt cx="3547198" cy="4088775"/>
            </a:xfrm>
          </p:grpSpPr>
          <p:sp>
            <p:nvSpPr>
              <p:cNvPr id="22" name="Rounded Rectangle 21">
                <a:extLst>
                  <a:ext uri="{FF2B5EF4-FFF2-40B4-BE49-F238E27FC236}">
                    <a16:creationId xmlns:a16="http://schemas.microsoft.com/office/drawing/2014/main" id="{6CE8E2CC-9761-474B-992C-BA02E5A6A4E6}"/>
                  </a:ext>
                </a:extLst>
              </p:cNvPr>
              <p:cNvSpPr/>
              <p:nvPr/>
            </p:nvSpPr>
            <p:spPr>
              <a:xfrm>
                <a:off x="706752" y="1424129"/>
                <a:ext cx="3547198" cy="4088775"/>
              </a:xfrm>
              <a:prstGeom prst="roundRect">
                <a:avLst>
                  <a:gd name="adj" fmla="val 4027"/>
                </a:avLst>
              </a:prstGeom>
              <a:solidFill>
                <a:schemeClr val="bg1">
                  <a:lumMod val="85000"/>
                </a:schemeClr>
              </a:solidFill>
              <a:ln w="254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B8E9D956-F54B-334E-B95F-CE089BB5D652}"/>
                  </a:ext>
                </a:extLst>
              </p:cNvPr>
              <p:cNvSpPr/>
              <p:nvPr/>
            </p:nvSpPr>
            <p:spPr>
              <a:xfrm>
                <a:off x="706752" y="1424129"/>
                <a:ext cx="3547198" cy="1332324"/>
              </a:xfrm>
              <a:custGeom>
                <a:avLst/>
                <a:gdLst>
                  <a:gd name="connsiteX0" fmla="*/ 0 w 4895247"/>
                  <a:gd name="connsiteY0" fmla="*/ 164592 h 1645920"/>
                  <a:gd name="connsiteX1" fmla="*/ 164592 w 4895247"/>
                  <a:gd name="connsiteY1" fmla="*/ 0 h 1645920"/>
                  <a:gd name="connsiteX2" fmla="*/ 4730655 w 4895247"/>
                  <a:gd name="connsiteY2" fmla="*/ 0 h 1645920"/>
                  <a:gd name="connsiteX3" fmla="*/ 4895247 w 4895247"/>
                  <a:gd name="connsiteY3" fmla="*/ 164592 h 1645920"/>
                  <a:gd name="connsiteX4" fmla="*/ 4895247 w 4895247"/>
                  <a:gd name="connsiteY4" fmla="*/ 1481328 h 1645920"/>
                  <a:gd name="connsiteX5" fmla="*/ 4730655 w 4895247"/>
                  <a:gd name="connsiteY5" fmla="*/ 1645920 h 1645920"/>
                  <a:gd name="connsiteX6" fmla="*/ 164592 w 4895247"/>
                  <a:gd name="connsiteY6" fmla="*/ 1645920 h 1645920"/>
                  <a:gd name="connsiteX7" fmla="*/ 0 w 4895247"/>
                  <a:gd name="connsiteY7" fmla="*/ 1481328 h 1645920"/>
                  <a:gd name="connsiteX8" fmla="*/ 0 w 4895247"/>
                  <a:gd name="connsiteY8" fmla="*/ 164592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5247" h="1645920">
                    <a:moveTo>
                      <a:pt x="0" y="164592"/>
                    </a:moveTo>
                    <a:cubicBezTo>
                      <a:pt x="0" y="73690"/>
                      <a:pt x="73690" y="0"/>
                      <a:pt x="164592" y="0"/>
                    </a:cubicBezTo>
                    <a:lnTo>
                      <a:pt x="4730655" y="0"/>
                    </a:lnTo>
                    <a:cubicBezTo>
                      <a:pt x="4821557" y="0"/>
                      <a:pt x="4895247" y="73690"/>
                      <a:pt x="4895247" y="164592"/>
                    </a:cubicBezTo>
                    <a:lnTo>
                      <a:pt x="4895247" y="1481328"/>
                    </a:lnTo>
                    <a:cubicBezTo>
                      <a:pt x="4895247" y="1572230"/>
                      <a:pt x="4821557" y="1645920"/>
                      <a:pt x="4730655" y="1645920"/>
                    </a:cubicBezTo>
                    <a:lnTo>
                      <a:pt x="164592" y="1645920"/>
                    </a:lnTo>
                    <a:cubicBezTo>
                      <a:pt x="73690" y="1645920"/>
                      <a:pt x="0" y="1572230"/>
                      <a:pt x="0" y="1481328"/>
                    </a:cubicBezTo>
                    <a:lnTo>
                      <a:pt x="0" y="164592"/>
                    </a:lnTo>
                    <a:close/>
                  </a:path>
                </a:pathLst>
              </a:custGeom>
              <a:solidFill>
                <a:srgbClr val="005DA2"/>
              </a:solidFill>
              <a:ln>
                <a:solidFill>
                  <a:schemeClr val="bg1">
                    <a:lumMod val="85000"/>
                  </a:schemeClr>
                </a:solid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160" tIns="0" rIns="0" bIns="91440" numCol="1" spcCol="1270" anchor="ctr" anchorCtr="0">
                <a:noAutofit/>
              </a:bodyPr>
              <a:lstStyle/>
              <a:p>
                <a:pPr lvl="0" defTabSz="1422400">
                  <a:lnSpc>
                    <a:spcPct val="90000"/>
                  </a:lnSpc>
                  <a:spcBef>
                    <a:spcPct val="0"/>
                  </a:spcBef>
                  <a:spcAft>
                    <a:spcPct val="35000"/>
                  </a:spcAft>
                </a:pPr>
                <a:r>
                  <a:rPr lang="en-US" sz="2000" b="1" dirty="0"/>
                  <a:t>Creative &amp; Entrepreneurial Environment</a:t>
                </a:r>
              </a:p>
            </p:txBody>
          </p:sp>
          <p:sp>
            <p:nvSpPr>
              <p:cNvPr id="24" name="Freeform 23">
                <a:extLst>
                  <a:ext uri="{FF2B5EF4-FFF2-40B4-BE49-F238E27FC236}">
                    <a16:creationId xmlns:a16="http://schemas.microsoft.com/office/drawing/2014/main" id="{A0752AE8-394B-B842-BEAA-269DDB669B60}"/>
                  </a:ext>
                </a:extLst>
              </p:cNvPr>
              <p:cNvSpPr/>
              <p:nvPr/>
            </p:nvSpPr>
            <p:spPr>
              <a:xfrm>
                <a:off x="912663" y="3056654"/>
                <a:ext cx="3114557" cy="1509275"/>
              </a:xfrm>
              <a:custGeom>
                <a:avLst/>
                <a:gdLst>
                  <a:gd name="connsiteX0" fmla="*/ 0 w 4906506"/>
                  <a:gd name="connsiteY0" fmla="*/ 150928 h 1509275"/>
                  <a:gd name="connsiteX1" fmla="*/ 150928 w 4906506"/>
                  <a:gd name="connsiteY1" fmla="*/ 0 h 1509275"/>
                  <a:gd name="connsiteX2" fmla="*/ 4755579 w 4906506"/>
                  <a:gd name="connsiteY2" fmla="*/ 0 h 1509275"/>
                  <a:gd name="connsiteX3" fmla="*/ 4906507 w 4906506"/>
                  <a:gd name="connsiteY3" fmla="*/ 150928 h 1509275"/>
                  <a:gd name="connsiteX4" fmla="*/ 4906506 w 4906506"/>
                  <a:gd name="connsiteY4" fmla="*/ 1358348 h 1509275"/>
                  <a:gd name="connsiteX5" fmla="*/ 4755578 w 4906506"/>
                  <a:gd name="connsiteY5" fmla="*/ 1509276 h 1509275"/>
                  <a:gd name="connsiteX6" fmla="*/ 150928 w 4906506"/>
                  <a:gd name="connsiteY6" fmla="*/ 1509275 h 1509275"/>
                  <a:gd name="connsiteX7" fmla="*/ 0 w 4906506"/>
                  <a:gd name="connsiteY7" fmla="*/ 1358347 h 1509275"/>
                  <a:gd name="connsiteX8" fmla="*/ 0 w 4906506"/>
                  <a:gd name="connsiteY8" fmla="*/ 150928 h 150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506" h="1509275">
                    <a:moveTo>
                      <a:pt x="0" y="150928"/>
                    </a:moveTo>
                    <a:cubicBezTo>
                      <a:pt x="0" y="67573"/>
                      <a:pt x="67573" y="0"/>
                      <a:pt x="150928" y="0"/>
                    </a:cubicBezTo>
                    <a:lnTo>
                      <a:pt x="4755579" y="0"/>
                    </a:lnTo>
                    <a:cubicBezTo>
                      <a:pt x="4838934" y="0"/>
                      <a:pt x="4906507" y="67573"/>
                      <a:pt x="4906507" y="150928"/>
                    </a:cubicBezTo>
                    <a:cubicBezTo>
                      <a:pt x="4906507" y="553401"/>
                      <a:pt x="4906506" y="955875"/>
                      <a:pt x="4906506" y="1358348"/>
                    </a:cubicBezTo>
                    <a:cubicBezTo>
                      <a:pt x="4906506" y="1441703"/>
                      <a:pt x="4838933" y="1509276"/>
                      <a:pt x="4755578" y="1509276"/>
                    </a:cubicBezTo>
                    <a:lnTo>
                      <a:pt x="150928" y="1509275"/>
                    </a:lnTo>
                    <a:cubicBezTo>
                      <a:pt x="67573" y="1509275"/>
                      <a:pt x="0" y="1441702"/>
                      <a:pt x="0" y="1358347"/>
                    </a:cubicBezTo>
                    <a:lnTo>
                      <a:pt x="0" y="150928"/>
                    </a:lnTo>
                    <a:close/>
                  </a:path>
                </a:pathLst>
              </a:cu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0" bIns="9144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 want more:</a:t>
                </a:r>
              </a:p>
              <a:p>
                <a:pPr lvl="0" defTabSz="889000">
                  <a:lnSpc>
                    <a:spcPct val="90000"/>
                  </a:lnSpc>
                  <a:spcBef>
                    <a:spcPct val="0"/>
                  </a:spcBef>
                  <a:spcAft>
                    <a:spcPct val="35000"/>
                  </a:spcAft>
                </a:pPr>
                <a:r>
                  <a:rPr lang="en-US" sz="2000" dirty="0">
                    <a:solidFill>
                      <a:schemeClr val="tx1"/>
                    </a:solidFill>
                  </a:rPr>
                  <a:t>Protection from day-to-day &amp; compounding priorities</a:t>
                </a:r>
              </a:p>
            </p:txBody>
          </p:sp>
          <p:sp>
            <p:nvSpPr>
              <p:cNvPr id="25" name="Freeform 24">
                <a:extLst>
                  <a:ext uri="{FF2B5EF4-FFF2-40B4-BE49-F238E27FC236}">
                    <a16:creationId xmlns:a16="http://schemas.microsoft.com/office/drawing/2014/main" id="{551E5C75-C20D-2E4A-82C6-E2C0A28F651F}"/>
                  </a:ext>
                </a:extLst>
              </p:cNvPr>
              <p:cNvSpPr/>
              <p:nvPr/>
            </p:nvSpPr>
            <p:spPr>
              <a:xfrm>
                <a:off x="1042269" y="2375157"/>
                <a:ext cx="799103" cy="683867"/>
              </a:xfrm>
              <a:custGeom>
                <a:avLst/>
                <a:gdLst>
                  <a:gd name="connsiteX0" fmla="*/ 0 w 1069848"/>
                  <a:gd name="connsiteY0" fmla="*/ 588416 h 1069848"/>
                  <a:gd name="connsiteX1" fmla="*/ 240716 w 1069848"/>
                  <a:gd name="connsiteY1" fmla="*/ 588416 h 1069848"/>
                  <a:gd name="connsiteX2" fmla="*/ 240716 w 1069848"/>
                  <a:gd name="connsiteY2" fmla="*/ 0 h 1069848"/>
                  <a:gd name="connsiteX3" fmla="*/ 829132 w 1069848"/>
                  <a:gd name="connsiteY3" fmla="*/ 0 h 1069848"/>
                  <a:gd name="connsiteX4" fmla="*/ 829132 w 1069848"/>
                  <a:gd name="connsiteY4" fmla="*/ 588416 h 1069848"/>
                  <a:gd name="connsiteX5" fmla="*/ 1069848 w 1069848"/>
                  <a:gd name="connsiteY5" fmla="*/ 588416 h 1069848"/>
                  <a:gd name="connsiteX6" fmla="*/ 534924 w 1069848"/>
                  <a:gd name="connsiteY6" fmla="*/ 1069848 h 1069848"/>
                  <a:gd name="connsiteX7" fmla="*/ 0 w 1069848"/>
                  <a:gd name="connsiteY7" fmla="*/ 588416 h 10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848" h="1069848">
                    <a:moveTo>
                      <a:pt x="0" y="588416"/>
                    </a:moveTo>
                    <a:lnTo>
                      <a:pt x="240716" y="588416"/>
                    </a:lnTo>
                    <a:lnTo>
                      <a:pt x="240716" y="0"/>
                    </a:lnTo>
                    <a:lnTo>
                      <a:pt x="829132" y="0"/>
                    </a:lnTo>
                    <a:lnTo>
                      <a:pt x="829132" y="588416"/>
                    </a:lnTo>
                    <a:lnTo>
                      <a:pt x="1069848" y="588416"/>
                    </a:lnTo>
                    <a:lnTo>
                      <a:pt x="534924" y="1069848"/>
                    </a:lnTo>
                    <a:lnTo>
                      <a:pt x="0" y="588416"/>
                    </a:lnTo>
                    <a:close/>
                  </a:path>
                </a:pathLst>
              </a:custGeom>
              <a:solidFill>
                <a:schemeClr val="bg1"/>
              </a:solidFill>
              <a:ln>
                <a:noFill/>
              </a:ln>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86436" tIns="45720" rIns="286436" bIns="310507"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18" name="Chord 17">
              <a:extLst>
                <a:ext uri="{FF2B5EF4-FFF2-40B4-BE49-F238E27FC236}">
                  <a16:creationId xmlns:a16="http://schemas.microsoft.com/office/drawing/2014/main" id="{004230DA-2489-A847-955D-847AF186E900}"/>
                </a:ext>
              </a:extLst>
            </p:cNvPr>
            <p:cNvSpPr/>
            <p:nvPr/>
          </p:nvSpPr>
          <p:spPr>
            <a:xfrm rot="8100000">
              <a:off x="9137106"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2872711-9E7F-8242-A615-288D786AD583}"/>
                </a:ext>
              </a:extLst>
            </p:cNvPr>
            <p:cNvPicPr>
              <a:picLocks noChangeAspect="1"/>
            </p:cNvPicPr>
            <p:nvPr/>
          </p:nvPicPr>
          <p:blipFill rotWithShape="1">
            <a:blip r:embed="rId3"/>
            <a:srcRect l="8644" t="11094" r="10927"/>
            <a:stretch/>
          </p:blipFill>
          <p:spPr>
            <a:xfrm>
              <a:off x="9419640" y="5194852"/>
              <a:ext cx="710505" cy="737128"/>
            </a:xfrm>
            <a:prstGeom prst="rect">
              <a:avLst/>
            </a:prstGeom>
          </p:spPr>
        </p:pic>
      </p:grpSp>
      <p:sp>
        <p:nvSpPr>
          <p:cNvPr id="36" name="Chord 35">
            <a:extLst>
              <a:ext uri="{FF2B5EF4-FFF2-40B4-BE49-F238E27FC236}">
                <a16:creationId xmlns:a16="http://schemas.microsoft.com/office/drawing/2014/main" id="{E0D7AB98-3A20-1644-B28C-94027E5A0420}"/>
              </a:ext>
            </a:extLst>
          </p:cNvPr>
          <p:cNvSpPr/>
          <p:nvPr/>
        </p:nvSpPr>
        <p:spPr>
          <a:xfrm rot="8100000">
            <a:off x="5373488"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FDFAA63-B054-3D45-9582-E58A796F9A12}"/>
              </a:ext>
            </a:extLst>
          </p:cNvPr>
          <p:cNvPicPr>
            <a:picLocks noChangeAspect="1"/>
          </p:cNvPicPr>
          <p:nvPr/>
        </p:nvPicPr>
        <p:blipFill rotWithShape="1">
          <a:blip r:embed="rId4"/>
          <a:srcRect l="9830" t="6360" r="5999"/>
          <a:stretch/>
        </p:blipFill>
        <p:spPr>
          <a:xfrm>
            <a:off x="5612524" y="5249917"/>
            <a:ext cx="772510" cy="764256"/>
          </a:xfrm>
          <a:prstGeom prst="rect">
            <a:avLst/>
          </a:prstGeom>
        </p:spPr>
      </p:pic>
      <p:sp>
        <p:nvSpPr>
          <p:cNvPr id="37" name="Chord 36">
            <a:extLst>
              <a:ext uri="{FF2B5EF4-FFF2-40B4-BE49-F238E27FC236}">
                <a16:creationId xmlns:a16="http://schemas.microsoft.com/office/drawing/2014/main" id="{0D497A6D-4571-B54D-9144-0A7A6D4028CC}"/>
              </a:ext>
            </a:extLst>
          </p:cNvPr>
          <p:cNvSpPr/>
          <p:nvPr/>
        </p:nvSpPr>
        <p:spPr>
          <a:xfrm rot="8100000">
            <a:off x="1755644" y="4903304"/>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A close up of a logo&#10;&#10;Description automatically generated">
            <a:extLst>
              <a:ext uri="{FF2B5EF4-FFF2-40B4-BE49-F238E27FC236}">
                <a16:creationId xmlns:a16="http://schemas.microsoft.com/office/drawing/2014/main" id="{F1168549-A502-5D45-978F-E3F4F21A0789}"/>
              </a:ext>
            </a:extLst>
          </p:cNvPr>
          <p:cNvPicPr>
            <a:picLocks noChangeAspect="1"/>
          </p:cNvPicPr>
          <p:nvPr/>
        </p:nvPicPr>
        <p:blipFill rotWithShape="1">
          <a:blip r:embed="rId5"/>
          <a:srcRect l="8903" t="7927" r="6595"/>
          <a:stretch/>
        </p:blipFill>
        <p:spPr>
          <a:xfrm>
            <a:off x="2037660" y="5163321"/>
            <a:ext cx="695030" cy="769002"/>
          </a:xfrm>
          <a:prstGeom prst="rect">
            <a:avLst/>
          </a:prstGeom>
        </p:spPr>
      </p:pic>
    </p:spTree>
    <p:extLst>
      <p:ext uri="{BB962C8B-B14F-4D97-AF65-F5344CB8AC3E}">
        <p14:creationId xmlns:p14="http://schemas.microsoft.com/office/powerpoint/2010/main" val="356654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BAE90F1-3CB9-4A6B-B491-BD9CC65A49C9}"/>
              </a:ext>
            </a:extLst>
          </p:cNvPr>
          <p:cNvPicPr>
            <a:picLocks noGrp="1" noChangeAspect="1"/>
          </p:cNvPicPr>
          <p:nvPr>
            <p:ph type="pic" sz="quarter" idx="10"/>
          </p:nvPr>
        </p:nvPicPr>
        <p:blipFill>
          <a:blip r:embed="rId3"/>
          <a:srcRect l="20317" r="20317"/>
          <a:stretch>
            <a:fillRect/>
          </a:stretch>
        </p:blipFill>
        <p:spPr>
          <a:xfrm>
            <a:off x="0" y="0"/>
            <a:ext cx="6094412" cy="6858000"/>
          </a:xfrm>
          <a:prstGeom prst="rect">
            <a:avLst/>
          </a:prstGeom>
        </p:spPr>
      </p:pic>
      <p:pic>
        <p:nvPicPr>
          <p:cNvPr id="4" name="Picture 3">
            <a:extLst>
              <a:ext uri="{FF2B5EF4-FFF2-40B4-BE49-F238E27FC236}">
                <a16:creationId xmlns:a16="http://schemas.microsoft.com/office/drawing/2014/main" id="{D108349C-10AA-6743-BF5A-EE6C21F5A065}"/>
              </a:ext>
            </a:extLst>
          </p:cNvPr>
          <p:cNvPicPr>
            <a:picLocks noChangeAspect="1"/>
          </p:cNvPicPr>
          <p:nvPr/>
        </p:nvPicPr>
        <p:blipFill rotWithShape="1">
          <a:blip r:embed="rId4">
            <a:alphaModFix/>
          </a:blip>
          <a:srcRect l="19694" t="53694" r="12481" b="-127"/>
          <a:stretch/>
        </p:blipFill>
        <p:spPr>
          <a:xfrm>
            <a:off x="4169155" y="560224"/>
            <a:ext cx="3958088" cy="3834884"/>
          </a:xfrm>
          <a:prstGeom prst="rect">
            <a:avLst/>
          </a:prstGeom>
        </p:spPr>
      </p:pic>
      <p:sp>
        <p:nvSpPr>
          <p:cNvPr id="3" name="Title 2">
            <a:extLst>
              <a:ext uri="{FF2B5EF4-FFF2-40B4-BE49-F238E27FC236}">
                <a16:creationId xmlns:a16="http://schemas.microsoft.com/office/drawing/2014/main" id="{64ADFFD7-AE37-4A3D-9029-DCE73A913510}"/>
              </a:ext>
            </a:extLst>
          </p:cNvPr>
          <p:cNvSpPr>
            <a:spLocks noGrp="1"/>
          </p:cNvSpPr>
          <p:nvPr>
            <p:ph type="ctrTitle"/>
          </p:nvPr>
        </p:nvSpPr>
        <p:spPr>
          <a:xfrm>
            <a:off x="6076482" y="2209543"/>
            <a:ext cx="5353052" cy="1743075"/>
          </a:xfrm>
        </p:spPr>
        <p:txBody>
          <a:bodyPr/>
          <a:lstStyle/>
          <a:p>
            <a:r>
              <a:rPr lang="en-US" dirty="0"/>
              <a:t>Product Highlights</a:t>
            </a:r>
          </a:p>
        </p:txBody>
      </p:sp>
      <p:pic>
        <p:nvPicPr>
          <p:cNvPr id="7" name="Picture 6">
            <a:extLst>
              <a:ext uri="{FF2B5EF4-FFF2-40B4-BE49-F238E27FC236}">
                <a16:creationId xmlns:a16="http://schemas.microsoft.com/office/drawing/2014/main" id="{588E645A-251B-954B-A08C-4CD5076A175F}"/>
              </a:ext>
            </a:extLst>
          </p:cNvPr>
          <p:cNvPicPr>
            <a:picLocks noChangeAspect="1"/>
          </p:cNvPicPr>
          <p:nvPr/>
        </p:nvPicPr>
        <p:blipFill rotWithShape="1">
          <a:blip r:embed="rId5">
            <a:alphaModFix amt="0"/>
          </a:blip>
          <a:srcRect l="9830" t="6360" r="5999"/>
          <a:stretch/>
        </p:blipFill>
        <p:spPr>
          <a:xfrm>
            <a:off x="1068162" y="1471101"/>
            <a:ext cx="3958088" cy="3915797"/>
          </a:xfrm>
          <a:prstGeom prst="rect">
            <a:avLst/>
          </a:prstGeom>
        </p:spPr>
      </p:pic>
    </p:spTree>
    <p:extLst>
      <p:ext uri="{BB962C8B-B14F-4D97-AF65-F5344CB8AC3E}">
        <p14:creationId xmlns:p14="http://schemas.microsoft.com/office/powerpoint/2010/main" val="1998996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screenshot of a cell phone&#10;&#10;Description automatically generated">
            <a:extLst>
              <a:ext uri="{FF2B5EF4-FFF2-40B4-BE49-F238E27FC236}">
                <a16:creationId xmlns:a16="http://schemas.microsoft.com/office/drawing/2014/main" id="{F2AAC2A5-3C32-7042-9404-CDEDACF197F5}"/>
              </a:ext>
            </a:extLst>
          </p:cNvPr>
          <p:cNvPicPr>
            <a:picLocks noChangeAspect="1"/>
          </p:cNvPicPr>
          <p:nvPr/>
        </p:nvPicPr>
        <p:blipFill rotWithShape="1">
          <a:blip r:embed="rId5"/>
          <a:srcRect t="52058" b="-4675"/>
          <a:stretch/>
        </p:blipFill>
        <p:spPr>
          <a:xfrm>
            <a:off x="5145770" y="3971855"/>
            <a:ext cx="6039485" cy="2261611"/>
          </a:xfrm>
          <a:prstGeom prst="rect">
            <a:avLst/>
          </a:prstGeom>
        </p:spPr>
      </p:pic>
      <p:sp>
        <p:nvSpPr>
          <p:cNvPr id="4" name="Title 3">
            <a:extLst>
              <a:ext uri="{FF2B5EF4-FFF2-40B4-BE49-F238E27FC236}">
                <a16:creationId xmlns:a16="http://schemas.microsoft.com/office/drawing/2014/main" id="{3AF99E8C-43FA-4632-B9C2-24254BE6D068}"/>
              </a:ext>
            </a:extLst>
          </p:cNvPr>
          <p:cNvSpPr>
            <a:spLocks noGrp="1"/>
          </p:cNvSpPr>
          <p:nvPr>
            <p:ph type="title"/>
          </p:nvPr>
        </p:nvSpPr>
        <p:spPr>
          <a:xfrm>
            <a:off x="354407" y="575403"/>
            <a:ext cx="11644821" cy="428566"/>
          </a:xfrm>
        </p:spPr>
        <p:txBody>
          <a:bodyPr/>
          <a:lstStyle/>
          <a:p>
            <a:r>
              <a:rPr lang="en-US" sz="2600" dirty="0">
                <a:latin typeface="Arial Black" panose="020B0A04020102020204" pitchFamily="34" charset="0"/>
              </a:rPr>
              <a:t>ONVIO</a:t>
            </a:r>
            <a:r>
              <a:rPr lang="en-US" sz="1400" baseline="85000" dirty="0"/>
              <a:t>TM</a:t>
            </a:r>
            <a:r>
              <a:rPr lang="en-US" sz="2600" dirty="0"/>
              <a:t>: Thomson Reuters’ Global Platform for Tax Professionals</a:t>
            </a:r>
          </a:p>
        </p:txBody>
      </p:sp>
      <p:grpSp>
        <p:nvGrpSpPr>
          <p:cNvPr id="2" name="Group 1">
            <a:extLst>
              <a:ext uri="{FF2B5EF4-FFF2-40B4-BE49-F238E27FC236}">
                <a16:creationId xmlns:a16="http://schemas.microsoft.com/office/drawing/2014/main" id="{F828654A-EED3-B541-AA0C-1F78757843D1}"/>
              </a:ext>
            </a:extLst>
          </p:cNvPr>
          <p:cNvGrpSpPr/>
          <p:nvPr/>
        </p:nvGrpSpPr>
        <p:grpSpPr>
          <a:xfrm>
            <a:off x="13167475" y="659732"/>
            <a:ext cx="7796200" cy="5538535"/>
            <a:chOff x="4292293" y="772736"/>
            <a:chExt cx="7796200" cy="5538535"/>
          </a:xfrm>
        </p:grpSpPr>
        <p:sp>
          <p:nvSpPr>
            <p:cNvPr id="3" name="Rectangle 2">
              <a:extLst>
                <a:ext uri="{FF2B5EF4-FFF2-40B4-BE49-F238E27FC236}">
                  <a16:creationId xmlns:a16="http://schemas.microsoft.com/office/drawing/2014/main" id="{63CC8040-F08A-4FF1-BE1B-B58BFBD86457}"/>
                </a:ext>
              </a:extLst>
            </p:cNvPr>
            <p:cNvSpPr/>
            <p:nvPr/>
          </p:nvSpPr>
          <p:spPr>
            <a:xfrm>
              <a:off x="4294777" y="772736"/>
              <a:ext cx="7793716" cy="5538535"/>
            </a:xfrm>
            <a:prstGeom prst="rect">
              <a:avLst/>
            </a:prstGeom>
          </p:spPr>
          <p:txBody>
            <a:bodyPr wrap="square">
              <a:spAutoFit/>
            </a:bodyPr>
            <a:lstStyle/>
            <a:p>
              <a:pPr>
                <a:spcBef>
                  <a:spcPts val="600"/>
                </a:spcBef>
                <a:spcAft>
                  <a:spcPts val="600"/>
                </a:spcAft>
              </a:pPr>
              <a:r>
                <a:rPr lang="en-US" sz="1799" b="1" dirty="0"/>
                <a:t>H1 2019</a:t>
              </a:r>
            </a:p>
            <a:p>
              <a:pPr marL="285664" indent="-285664">
                <a:spcBef>
                  <a:spcPts val="600"/>
                </a:spcBef>
                <a:spcAft>
                  <a:spcPts val="600"/>
                </a:spcAft>
                <a:buClr>
                  <a:schemeClr val="tx2"/>
                </a:buClr>
                <a:buFont typeface="Arial" panose="020B0604020202020204" pitchFamily="34" charset="0"/>
                <a:buChar char="•"/>
              </a:pPr>
              <a:r>
                <a:rPr lang="en-US" sz="1799" b="1" dirty="0" err="1"/>
                <a:t>Onvio</a:t>
              </a:r>
              <a:r>
                <a:rPr lang="en-US" sz="1799" b="1" dirty="0"/>
                <a:t> Tax US 1040 MVP</a:t>
              </a:r>
              <a:r>
                <a:rPr lang="en-US" sz="1799" dirty="0"/>
                <a:t> release targeting value segment tax preparers</a:t>
              </a:r>
            </a:p>
            <a:p>
              <a:pPr marL="285664" indent="-285664">
                <a:spcBef>
                  <a:spcPts val="600"/>
                </a:spcBef>
                <a:spcAft>
                  <a:spcPts val="600"/>
                </a:spcAft>
                <a:buClr>
                  <a:schemeClr val="tx2"/>
                </a:buClr>
                <a:buFont typeface="Arial" panose="020B0604020202020204" pitchFamily="34" charset="0"/>
                <a:buChar char="•"/>
              </a:pPr>
              <a:r>
                <a:rPr lang="en-US" sz="1799" dirty="0"/>
                <a:t>Digital enablement for new customer acquisition</a:t>
              </a:r>
            </a:p>
            <a:p>
              <a:pPr marL="285664" indent="-285664">
                <a:spcBef>
                  <a:spcPts val="600"/>
                </a:spcBef>
                <a:spcAft>
                  <a:spcPts val="600"/>
                </a:spcAft>
                <a:buClr>
                  <a:schemeClr val="tx2"/>
                </a:buClr>
                <a:buFont typeface="Arial" panose="020B0604020202020204" pitchFamily="34" charset="0"/>
                <a:buChar char="•"/>
              </a:pPr>
              <a:r>
                <a:rPr lang="en-US" sz="1799" dirty="0"/>
                <a:t>Argentinian tax reform updates coming to </a:t>
              </a:r>
              <a:r>
                <a:rPr lang="en-US" sz="1799" b="1" dirty="0" err="1"/>
                <a:t>Onvio</a:t>
              </a:r>
              <a:r>
                <a:rPr lang="en-US" sz="1799" b="1" dirty="0"/>
                <a:t> Investment Accounts</a:t>
              </a:r>
            </a:p>
            <a:p>
              <a:pPr marL="285664" indent="-285664">
                <a:spcBef>
                  <a:spcPts val="600"/>
                </a:spcBef>
                <a:spcAft>
                  <a:spcPts val="600"/>
                </a:spcAft>
                <a:buClr>
                  <a:schemeClr val="tx2"/>
                </a:buClr>
                <a:buFont typeface="Arial" panose="020B0604020202020204" pitchFamily="34" charset="0"/>
                <a:buChar char="•"/>
              </a:pPr>
              <a:r>
                <a:rPr lang="en-US" sz="1799" dirty="0"/>
                <a:t>Official launch of </a:t>
              </a:r>
              <a:r>
                <a:rPr lang="en-US" sz="1799" b="1" dirty="0" err="1"/>
                <a:t>Onvio</a:t>
              </a:r>
              <a:r>
                <a:rPr lang="en-US" sz="1799" b="1" dirty="0"/>
                <a:t> Tax Australia</a:t>
              </a:r>
              <a:r>
                <a:rPr lang="en-US" sz="1799" dirty="0"/>
                <a:t> targeting small practices</a:t>
              </a:r>
            </a:p>
            <a:p>
              <a:pPr marL="285664" indent="-285664">
                <a:spcBef>
                  <a:spcPts val="600"/>
                </a:spcBef>
                <a:spcAft>
                  <a:spcPts val="600"/>
                </a:spcAft>
                <a:buClr>
                  <a:schemeClr val="tx2"/>
                </a:buClr>
                <a:buFont typeface="Arial" panose="020B0604020202020204" pitchFamily="34" charset="0"/>
                <a:buChar char="•"/>
              </a:pPr>
              <a:r>
                <a:rPr lang="en-US" sz="1799" b="1" dirty="0" err="1"/>
                <a:t>Onvio</a:t>
              </a:r>
              <a:r>
                <a:rPr lang="en-US" sz="1799" b="1" dirty="0"/>
                <a:t> VAT</a:t>
              </a:r>
              <a:r>
                <a:rPr lang="en-US" sz="1799" dirty="0"/>
                <a:t> going live in the UK in advance of MTD quarterly reporting</a:t>
              </a:r>
            </a:p>
            <a:p>
              <a:pPr marL="285664" indent="-285664">
                <a:spcBef>
                  <a:spcPts val="600"/>
                </a:spcBef>
                <a:spcAft>
                  <a:spcPts val="600"/>
                </a:spcAft>
                <a:buClr>
                  <a:schemeClr val="tx2"/>
                </a:buClr>
                <a:buFont typeface="Arial" panose="020B0604020202020204" pitchFamily="34" charset="0"/>
                <a:buChar char="•"/>
              </a:pPr>
              <a:r>
                <a:rPr lang="en-US" sz="1799" dirty="0"/>
                <a:t>First </a:t>
              </a:r>
              <a:r>
                <a:rPr lang="en-US" sz="1799" dirty="0" err="1"/>
                <a:t>Onvio</a:t>
              </a:r>
              <a:r>
                <a:rPr lang="en-US" sz="1799" dirty="0"/>
                <a:t> product, </a:t>
              </a:r>
              <a:r>
                <a:rPr lang="en-US" sz="1799" b="1" dirty="0" err="1"/>
                <a:t>Onvio</a:t>
              </a:r>
              <a:r>
                <a:rPr lang="en-US" sz="1799" b="1" dirty="0"/>
                <a:t> Portal do Client</a:t>
              </a:r>
              <a:r>
                <a:rPr lang="en-US" sz="1799" dirty="0"/>
                <a:t>, launched in Brazil</a:t>
              </a:r>
            </a:p>
            <a:p>
              <a:pPr>
                <a:spcBef>
                  <a:spcPts val="600"/>
                </a:spcBef>
                <a:spcAft>
                  <a:spcPts val="600"/>
                </a:spcAft>
              </a:pPr>
              <a:r>
                <a:rPr lang="en-US" sz="1799" b="1" dirty="0"/>
                <a:t>H2 2019</a:t>
              </a:r>
            </a:p>
            <a:p>
              <a:pPr marL="285664" indent="-285664">
                <a:spcBef>
                  <a:spcPts val="600"/>
                </a:spcBef>
                <a:spcAft>
                  <a:spcPts val="600"/>
                </a:spcAft>
                <a:buClr>
                  <a:schemeClr val="tx2"/>
                </a:buClr>
                <a:buFont typeface="Arial" panose="020B0604020202020204" pitchFamily="34" charset="0"/>
                <a:buChar char="•"/>
              </a:pPr>
              <a:r>
                <a:rPr lang="en-US" sz="1799" dirty="0"/>
                <a:t>Optimize firm-client collaboration workflow through </a:t>
              </a:r>
              <a:r>
                <a:rPr lang="en-US" sz="1799" b="1" dirty="0" err="1"/>
                <a:t>Onvio</a:t>
              </a:r>
              <a:r>
                <a:rPr lang="en-US" sz="1799" b="1" dirty="0"/>
                <a:t> Firm Mgmt.</a:t>
              </a:r>
              <a:r>
                <a:rPr lang="en-US" sz="1799" dirty="0"/>
                <a:t> </a:t>
              </a:r>
            </a:p>
            <a:p>
              <a:pPr marL="285664" indent="-285664">
                <a:spcBef>
                  <a:spcPts val="600"/>
                </a:spcBef>
                <a:spcAft>
                  <a:spcPts val="600"/>
                </a:spcAft>
                <a:buClr>
                  <a:schemeClr val="tx2"/>
                </a:buClr>
                <a:buFont typeface="Arial" panose="020B0604020202020204" pitchFamily="34" charset="0"/>
                <a:buChar char="•"/>
              </a:pPr>
              <a:r>
                <a:rPr lang="en-US" sz="1799" dirty="0"/>
                <a:t>Full release of </a:t>
              </a:r>
              <a:r>
                <a:rPr lang="en-US" sz="1799" b="1" dirty="0" err="1"/>
                <a:t>Onvio</a:t>
              </a:r>
              <a:r>
                <a:rPr lang="en-US" sz="1799" b="1" dirty="0"/>
                <a:t> Tax US 1040</a:t>
              </a:r>
              <a:r>
                <a:rPr lang="en-US" sz="1799" dirty="0"/>
                <a:t> for preparers focused on individuals</a:t>
              </a:r>
            </a:p>
            <a:p>
              <a:pPr marL="285664" indent="-285664">
                <a:spcBef>
                  <a:spcPts val="600"/>
                </a:spcBef>
                <a:spcAft>
                  <a:spcPts val="600"/>
                </a:spcAft>
                <a:buClr>
                  <a:schemeClr val="tx2"/>
                </a:buClr>
                <a:buFont typeface="Arial" panose="020B0604020202020204" pitchFamily="34" charset="0"/>
                <a:buChar char="•"/>
              </a:pPr>
              <a:r>
                <a:rPr lang="en-US" sz="1799" b="1" dirty="0" err="1"/>
                <a:t>Onvio</a:t>
              </a:r>
              <a:r>
                <a:rPr lang="en-US" sz="1799" b="1" dirty="0"/>
                <a:t> Advisory MVP </a:t>
              </a:r>
              <a:r>
                <a:rPr lang="en-US" sz="1799" dirty="0"/>
                <a:t>to build on our success with Practice Forward</a:t>
              </a:r>
            </a:p>
            <a:p>
              <a:pPr marL="285664" indent="-285664">
                <a:spcBef>
                  <a:spcPts val="600"/>
                </a:spcBef>
                <a:spcAft>
                  <a:spcPts val="600"/>
                </a:spcAft>
                <a:buClr>
                  <a:schemeClr val="tx2"/>
                </a:buClr>
                <a:buFont typeface="Arial" panose="020B0604020202020204" pitchFamily="34" charset="0"/>
                <a:buChar char="•"/>
              </a:pPr>
              <a:r>
                <a:rPr lang="en-US" sz="1799" dirty="0"/>
                <a:t>Release of Business &amp; Individual Activity Stmts. in </a:t>
              </a:r>
              <a:r>
                <a:rPr lang="en-US" sz="1799" b="1" dirty="0" err="1"/>
                <a:t>Onvio</a:t>
              </a:r>
              <a:r>
                <a:rPr lang="en-US" sz="1799" b="1" dirty="0"/>
                <a:t> Tax AU</a:t>
              </a:r>
            </a:p>
            <a:p>
              <a:pPr marL="285664" indent="-285664">
                <a:spcBef>
                  <a:spcPts val="600"/>
                </a:spcBef>
                <a:spcAft>
                  <a:spcPts val="600"/>
                </a:spcAft>
                <a:buClr>
                  <a:schemeClr val="tx2"/>
                </a:buClr>
                <a:buFont typeface="Arial" panose="020B0604020202020204" pitchFamily="34" charset="0"/>
                <a:buChar char="•"/>
              </a:pPr>
              <a:r>
                <a:rPr lang="en-US" sz="1799" b="1" dirty="0" err="1"/>
                <a:t>Onvio</a:t>
              </a:r>
              <a:r>
                <a:rPr lang="en-US" sz="1799" b="1" dirty="0"/>
                <a:t> Formations</a:t>
              </a:r>
              <a:r>
                <a:rPr lang="en-US" sz="1799" dirty="0"/>
                <a:t> launching for early adopters in the UK</a:t>
              </a:r>
              <a:endParaRPr lang="en-US" sz="1799" b="1" dirty="0"/>
            </a:p>
          </p:txBody>
        </p:sp>
        <p:pic>
          <p:nvPicPr>
            <p:cNvPr id="13" name="Picture 12">
              <a:extLst>
                <a:ext uri="{FF2B5EF4-FFF2-40B4-BE49-F238E27FC236}">
                  <a16:creationId xmlns:a16="http://schemas.microsoft.com/office/drawing/2014/main" id="{73D8337B-5B9C-4C3F-B310-A71F59FB0D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4777" y="1260063"/>
              <a:ext cx="264451" cy="264451"/>
            </a:xfrm>
            <a:prstGeom prst="rect">
              <a:avLst/>
            </a:prstGeom>
          </p:spPr>
        </p:pic>
        <p:pic>
          <p:nvPicPr>
            <p:cNvPr id="14" name="Picture 13">
              <a:extLst>
                <a:ext uri="{FF2B5EF4-FFF2-40B4-BE49-F238E27FC236}">
                  <a16:creationId xmlns:a16="http://schemas.microsoft.com/office/drawing/2014/main" id="{873B1EA4-EFB4-405D-B4AA-69552BF41B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4777" y="2110343"/>
              <a:ext cx="264451" cy="264451"/>
            </a:xfrm>
            <a:prstGeom prst="rect">
              <a:avLst/>
            </a:prstGeom>
          </p:spPr>
        </p:pic>
        <p:pic>
          <p:nvPicPr>
            <p:cNvPr id="15" name="Picture 14">
              <a:extLst>
                <a:ext uri="{FF2B5EF4-FFF2-40B4-BE49-F238E27FC236}">
                  <a16:creationId xmlns:a16="http://schemas.microsoft.com/office/drawing/2014/main" id="{C6E8D47D-3AB2-49BD-8340-D15522823D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4777" y="2532893"/>
              <a:ext cx="264451" cy="264451"/>
            </a:xfrm>
            <a:prstGeom prst="rect">
              <a:avLst/>
            </a:prstGeom>
          </p:spPr>
        </p:pic>
        <p:pic>
          <p:nvPicPr>
            <p:cNvPr id="16" name="Picture 15">
              <a:extLst>
                <a:ext uri="{FF2B5EF4-FFF2-40B4-BE49-F238E27FC236}">
                  <a16:creationId xmlns:a16="http://schemas.microsoft.com/office/drawing/2014/main" id="{90FAFE62-3237-4ABA-85FC-7BB91F58E0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4777" y="2957444"/>
              <a:ext cx="264451" cy="264451"/>
            </a:xfrm>
            <a:prstGeom prst="rect">
              <a:avLst/>
            </a:prstGeom>
          </p:spPr>
        </p:pic>
        <p:pic>
          <p:nvPicPr>
            <p:cNvPr id="17" name="Picture 16">
              <a:extLst>
                <a:ext uri="{FF2B5EF4-FFF2-40B4-BE49-F238E27FC236}">
                  <a16:creationId xmlns:a16="http://schemas.microsoft.com/office/drawing/2014/main" id="{28E8DC67-CC13-4158-90BE-D05CA5B126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7444" y="4656380"/>
              <a:ext cx="264451" cy="264451"/>
            </a:xfrm>
            <a:prstGeom prst="rect">
              <a:avLst/>
            </a:prstGeom>
          </p:spPr>
        </p:pic>
        <p:pic>
          <p:nvPicPr>
            <p:cNvPr id="18" name="Picture 17">
              <a:extLst>
                <a:ext uri="{FF2B5EF4-FFF2-40B4-BE49-F238E27FC236}">
                  <a16:creationId xmlns:a16="http://schemas.microsoft.com/office/drawing/2014/main" id="{0614A2C3-B5E1-448A-9BF8-60F2ACE435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4777" y="5090015"/>
              <a:ext cx="264451" cy="264451"/>
            </a:xfrm>
            <a:prstGeom prst="rect">
              <a:avLst/>
            </a:prstGeom>
          </p:spPr>
        </p:pic>
        <p:pic>
          <p:nvPicPr>
            <p:cNvPr id="19" name="Picture 18">
              <a:extLst>
                <a:ext uri="{FF2B5EF4-FFF2-40B4-BE49-F238E27FC236}">
                  <a16:creationId xmlns:a16="http://schemas.microsoft.com/office/drawing/2014/main" id="{704C2E79-7DC0-4D20-8756-3CCC5784D5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4777" y="5516113"/>
              <a:ext cx="264451" cy="264451"/>
            </a:xfrm>
            <a:prstGeom prst="rect">
              <a:avLst/>
            </a:prstGeom>
          </p:spPr>
        </p:pic>
        <p:pic>
          <p:nvPicPr>
            <p:cNvPr id="7" name="Picture 6">
              <a:extLst>
                <a:ext uri="{FF2B5EF4-FFF2-40B4-BE49-F238E27FC236}">
                  <a16:creationId xmlns:a16="http://schemas.microsoft.com/office/drawing/2014/main" id="{08119FEE-1C01-42BD-B1CE-17B074172AB1}"/>
                </a:ext>
              </a:extLst>
            </p:cNvPr>
            <p:cNvPicPr>
              <a:picLocks noChangeAspect="1"/>
            </p:cNvPicPr>
            <p:nvPr/>
          </p:nvPicPr>
          <p:blipFill>
            <a:blip r:embed="rId10"/>
            <a:stretch>
              <a:fillRect/>
            </a:stretch>
          </p:blipFill>
          <p:spPr>
            <a:xfrm>
              <a:off x="4294777" y="1687094"/>
              <a:ext cx="264451" cy="264451"/>
            </a:xfrm>
            <a:prstGeom prst="rect">
              <a:avLst/>
            </a:prstGeom>
          </p:spPr>
        </p:pic>
        <p:pic>
          <p:nvPicPr>
            <p:cNvPr id="22" name="Picture 21">
              <a:extLst>
                <a:ext uri="{FF2B5EF4-FFF2-40B4-BE49-F238E27FC236}">
                  <a16:creationId xmlns:a16="http://schemas.microsoft.com/office/drawing/2014/main" id="{51C4FDA2-91D6-4A90-8211-D565234CF50E}"/>
                </a:ext>
              </a:extLst>
            </p:cNvPr>
            <p:cNvPicPr>
              <a:picLocks noChangeAspect="1"/>
            </p:cNvPicPr>
            <p:nvPr/>
          </p:nvPicPr>
          <p:blipFill>
            <a:blip r:embed="rId10"/>
            <a:stretch>
              <a:fillRect/>
            </a:stretch>
          </p:blipFill>
          <p:spPr>
            <a:xfrm>
              <a:off x="4294777" y="4237080"/>
              <a:ext cx="264451" cy="264451"/>
            </a:xfrm>
            <a:prstGeom prst="rect">
              <a:avLst/>
            </a:prstGeom>
          </p:spPr>
        </p:pic>
        <p:pic>
          <p:nvPicPr>
            <p:cNvPr id="23" name="Picture 22">
              <a:extLst>
                <a:ext uri="{FF2B5EF4-FFF2-40B4-BE49-F238E27FC236}">
                  <a16:creationId xmlns:a16="http://schemas.microsoft.com/office/drawing/2014/main" id="{67E2F094-802F-4BE2-827E-32B3EE03C6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4777" y="5928753"/>
              <a:ext cx="264451" cy="264451"/>
            </a:xfrm>
            <a:prstGeom prst="rect">
              <a:avLst/>
            </a:prstGeom>
          </p:spPr>
        </p:pic>
        <p:pic>
          <p:nvPicPr>
            <p:cNvPr id="21" name="Picture 20">
              <a:extLst>
                <a:ext uri="{FF2B5EF4-FFF2-40B4-BE49-F238E27FC236}">
                  <a16:creationId xmlns:a16="http://schemas.microsoft.com/office/drawing/2014/main" id="{528E348A-A5B7-470C-B7F8-FE94A582071F}"/>
                </a:ext>
              </a:extLst>
            </p:cNvPr>
            <p:cNvPicPr>
              <a:picLocks noChangeAspect="1"/>
            </p:cNvPicPr>
            <p:nvPr/>
          </p:nvPicPr>
          <p:blipFill>
            <a:blip r:embed="rId11"/>
            <a:stretch>
              <a:fillRect/>
            </a:stretch>
          </p:blipFill>
          <p:spPr>
            <a:xfrm>
              <a:off x="4292293" y="3375092"/>
              <a:ext cx="266935" cy="266935"/>
            </a:xfrm>
            <a:prstGeom prst="rect">
              <a:avLst/>
            </a:prstGeom>
          </p:spPr>
        </p:pic>
      </p:grpSp>
      <p:pic>
        <p:nvPicPr>
          <p:cNvPr id="26" name="Picture 25" descr="A screenshot of a cell phone&#10;&#10;Description automatically generated">
            <a:extLst>
              <a:ext uri="{FF2B5EF4-FFF2-40B4-BE49-F238E27FC236}">
                <a16:creationId xmlns:a16="http://schemas.microsoft.com/office/drawing/2014/main" id="{34B25378-E9C7-4349-819F-E916362AAE1E}"/>
              </a:ext>
            </a:extLst>
          </p:cNvPr>
          <p:cNvPicPr>
            <a:picLocks noChangeAspect="1"/>
          </p:cNvPicPr>
          <p:nvPr/>
        </p:nvPicPr>
        <p:blipFill rotWithShape="1">
          <a:blip r:embed="rId5"/>
          <a:srcRect b="47383"/>
          <a:stretch/>
        </p:blipFill>
        <p:spPr>
          <a:xfrm>
            <a:off x="5145770" y="1467806"/>
            <a:ext cx="6039485" cy="2261611"/>
          </a:xfrm>
          <a:prstGeom prst="rect">
            <a:avLst/>
          </a:prstGeom>
        </p:spPr>
      </p:pic>
      <p:grpSp>
        <p:nvGrpSpPr>
          <p:cNvPr id="27" name="Group 26">
            <a:extLst>
              <a:ext uri="{FF2B5EF4-FFF2-40B4-BE49-F238E27FC236}">
                <a16:creationId xmlns:a16="http://schemas.microsoft.com/office/drawing/2014/main" id="{DCAB1233-9A4E-4348-B493-3746C81D8DA2}"/>
              </a:ext>
            </a:extLst>
          </p:cNvPr>
          <p:cNvGrpSpPr/>
          <p:nvPr/>
        </p:nvGrpSpPr>
        <p:grpSpPr>
          <a:xfrm>
            <a:off x="5136420" y="1422315"/>
            <a:ext cx="6496281" cy="2888887"/>
            <a:chOff x="5094218" y="1323839"/>
            <a:chExt cx="6660735" cy="2888887"/>
          </a:xfrm>
        </p:grpSpPr>
        <p:sp>
          <p:nvSpPr>
            <p:cNvPr id="29" name="Rectangle 7">
              <a:extLst>
                <a:ext uri="{FF2B5EF4-FFF2-40B4-BE49-F238E27FC236}">
                  <a16:creationId xmlns:a16="http://schemas.microsoft.com/office/drawing/2014/main" id="{7D97B252-BC16-364D-A50D-6F8CC0D6DC7B}"/>
                </a:ext>
              </a:extLst>
            </p:cNvPr>
            <p:cNvSpPr txBox="1">
              <a:spLocks/>
            </p:cNvSpPr>
            <p:nvPr>
              <p:custDataLst>
                <p:tags r:id="rId1"/>
              </p:custDataLst>
            </p:nvPr>
          </p:nvSpPr>
          <p:spPr>
            <a:xfrm>
              <a:off x="5094218" y="1323839"/>
              <a:ext cx="6660735" cy="314499"/>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H1 2019</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Rectangle 7">
              <a:extLst>
                <a:ext uri="{FF2B5EF4-FFF2-40B4-BE49-F238E27FC236}">
                  <a16:creationId xmlns:a16="http://schemas.microsoft.com/office/drawing/2014/main" id="{68A4AC62-ED4E-3B4E-9380-E1B9B07BEF0B}"/>
                </a:ext>
              </a:extLst>
            </p:cNvPr>
            <p:cNvSpPr txBox="1">
              <a:spLocks/>
            </p:cNvSpPr>
            <p:nvPr>
              <p:custDataLst>
                <p:tags r:id="rId2"/>
              </p:custDataLst>
            </p:nvPr>
          </p:nvSpPr>
          <p:spPr>
            <a:xfrm>
              <a:off x="5094218" y="3898227"/>
              <a:ext cx="6660735" cy="314499"/>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H2 2019</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pic>
        <p:nvPicPr>
          <p:cNvPr id="33" name="Picture 32">
            <a:extLst>
              <a:ext uri="{FF2B5EF4-FFF2-40B4-BE49-F238E27FC236}">
                <a16:creationId xmlns:a16="http://schemas.microsoft.com/office/drawing/2014/main" id="{05213F7E-5711-504F-94F5-09DBA622A254}"/>
              </a:ext>
            </a:extLst>
          </p:cNvPr>
          <p:cNvPicPr>
            <a:picLocks noChangeAspect="1"/>
          </p:cNvPicPr>
          <p:nvPr/>
        </p:nvPicPr>
        <p:blipFill rotWithShape="1">
          <a:blip r:embed="rId12">
            <a:alphaModFix amt="3000"/>
          </a:blip>
          <a:srcRect l="19694" t="53694" r="12481" b="-127"/>
          <a:stretch/>
        </p:blipFill>
        <p:spPr>
          <a:xfrm rot="9324713">
            <a:off x="477181" y="1727486"/>
            <a:ext cx="3958088" cy="3834884"/>
          </a:xfrm>
          <a:prstGeom prst="rect">
            <a:avLst/>
          </a:prstGeom>
        </p:spPr>
      </p:pic>
      <p:sp>
        <p:nvSpPr>
          <p:cNvPr id="32" name="Footer Placeholder 3">
            <a:extLst>
              <a:ext uri="{FF2B5EF4-FFF2-40B4-BE49-F238E27FC236}">
                <a16:creationId xmlns:a16="http://schemas.microsoft.com/office/drawing/2014/main" id="{437CB85D-CA99-EC45-AE54-077FDAE7ED7C}"/>
              </a:ext>
            </a:extLst>
          </p:cNvPr>
          <p:cNvSpPr>
            <a:spLocks noGrp="1"/>
          </p:cNvSpPr>
          <p:nvPr>
            <p:ph type="ftr" sz="quarter" idx="11"/>
          </p:nvPr>
        </p:nvSpPr>
        <p:spPr>
          <a:xfrm>
            <a:off x="771525" y="6553201"/>
            <a:ext cx="5321300" cy="304799"/>
          </a:xfrm>
        </p:spPr>
        <p:txBody>
          <a:bodyPr/>
          <a:lstStyle/>
          <a:p>
            <a:r>
              <a:rPr lang="en-US" dirty="0"/>
              <a:t>Tax Professionals 2019 Roadshow</a:t>
            </a:r>
          </a:p>
        </p:txBody>
      </p:sp>
      <p:sp>
        <p:nvSpPr>
          <p:cNvPr id="34" name="Slide Number Placeholder 1">
            <a:extLst>
              <a:ext uri="{FF2B5EF4-FFF2-40B4-BE49-F238E27FC236}">
                <a16:creationId xmlns:a16="http://schemas.microsoft.com/office/drawing/2014/main" id="{FEC170FA-A04D-9544-AA8B-6A726C4915CB}"/>
              </a:ext>
            </a:extLst>
          </p:cNvPr>
          <p:cNvSpPr>
            <a:spLocks noGrp="1"/>
          </p:cNvSpPr>
          <p:nvPr>
            <p:ph type="sldNum" sz="quarter" idx="12"/>
          </p:nvPr>
        </p:nvSpPr>
        <p:spPr>
          <a:xfrm>
            <a:off x="373063" y="6553201"/>
            <a:ext cx="386695" cy="304800"/>
          </a:xfrm>
        </p:spPr>
        <p:txBody>
          <a:bodyPr/>
          <a:lstStyle/>
          <a:p>
            <a:fld id="{0A655226-6E4F-8847-85CD-AF95F3D3F39A}" type="slidenum">
              <a:rPr lang="en-US" smtClean="0"/>
              <a:pPr/>
              <a:t>22</a:t>
            </a:fld>
            <a:endParaRPr lang="en-US"/>
          </a:p>
        </p:txBody>
      </p:sp>
      <p:pic>
        <p:nvPicPr>
          <p:cNvPr id="24" name="Picture 23">
            <a:extLst>
              <a:ext uri="{FF2B5EF4-FFF2-40B4-BE49-F238E27FC236}">
                <a16:creationId xmlns:a16="http://schemas.microsoft.com/office/drawing/2014/main" id="{16F698F3-7603-FA47-B803-E2CFE858D026}"/>
              </a:ext>
            </a:extLst>
          </p:cNvPr>
          <p:cNvPicPr>
            <a:picLocks noChangeAspect="1"/>
          </p:cNvPicPr>
          <p:nvPr/>
        </p:nvPicPr>
        <p:blipFill>
          <a:blip r:embed="rId13"/>
          <a:stretch>
            <a:fillRect/>
          </a:stretch>
        </p:blipFill>
        <p:spPr>
          <a:xfrm>
            <a:off x="480899" y="1637040"/>
            <a:ext cx="4120440" cy="4031060"/>
          </a:xfrm>
          <a:prstGeom prst="rect">
            <a:avLst/>
          </a:prstGeom>
        </p:spPr>
      </p:pic>
    </p:spTree>
    <p:extLst>
      <p:ext uri="{BB962C8B-B14F-4D97-AF65-F5344CB8AC3E}">
        <p14:creationId xmlns:p14="http://schemas.microsoft.com/office/powerpoint/2010/main" val="3018162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C6A4FF4B-003F-A141-9579-5CE9A42D7E31}"/>
              </a:ext>
            </a:extLst>
          </p:cNvPr>
          <p:cNvGrpSpPr/>
          <p:nvPr/>
        </p:nvGrpSpPr>
        <p:grpSpPr>
          <a:xfrm>
            <a:off x="4467311" y="2765814"/>
            <a:ext cx="3602078" cy="1601839"/>
            <a:chOff x="5094218" y="1323839"/>
            <a:chExt cx="6660735" cy="2888887"/>
          </a:xfrm>
        </p:grpSpPr>
        <p:sp>
          <p:nvSpPr>
            <p:cNvPr id="37" name="Rectangle 7">
              <a:extLst>
                <a:ext uri="{FF2B5EF4-FFF2-40B4-BE49-F238E27FC236}">
                  <a16:creationId xmlns:a16="http://schemas.microsoft.com/office/drawing/2014/main" id="{813D54C0-69E0-5749-BF24-7FFE87450BE7}"/>
                </a:ext>
              </a:extLst>
            </p:cNvPr>
            <p:cNvSpPr txBox="1">
              <a:spLocks/>
            </p:cNvSpPr>
            <p:nvPr>
              <p:custDataLst>
                <p:tags r:id="rId1"/>
              </p:custDataLst>
            </p:nvPr>
          </p:nvSpPr>
          <p:spPr>
            <a:xfrm>
              <a:off x="5094218" y="1323839"/>
              <a:ext cx="6660735" cy="314499"/>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H1 2019</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Rectangle 7">
              <a:extLst>
                <a:ext uri="{FF2B5EF4-FFF2-40B4-BE49-F238E27FC236}">
                  <a16:creationId xmlns:a16="http://schemas.microsoft.com/office/drawing/2014/main" id="{5247388D-2D7E-4940-9526-E1426267FAB1}"/>
                </a:ext>
              </a:extLst>
            </p:cNvPr>
            <p:cNvSpPr txBox="1">
              <a:spLocks/>
            </p:cNvSpPr>
            <p:nvPr>
              <p:custDataLst>
                <p:tags r:id="rId2"/>
              </p:custDataLst>
            </p:nvPr>
          </p:nvSpPr>
          <p:spPr>
            <a:xfrm>
              <a:off x="5094218" y="3898227"/>
              <a:ext cx="6660735" cy="314499"/>
            </a:xfrm>
            <a:prstGeom prst="rect">
              <a:avLst/>
            </a:prstGeom>
            <a:solidFill>
              <a:schemeClr val="tx1"/>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H2 2019</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 name="Slide Number Placeholder 1">
            <a:extLst>
              <a:ext uri="{FF2B5EF4-FFF2-40B4-BE49-F238E27FC236}">
                <a16:creationId xmlns:a16="http://schemas.microsoft.com/office/drawing/2014/main" id="{435C8FED-16A4-4300-AC7F-BF79A975D446}"/>
              </a:ext>
            </a:extLst>
          </p:cNvPr>
          <p:cNvSpPr>
            <a:spLocks noGrp="1"/>
          </p:cNvSpPr>
          <p:nvPr>
            <p:ph type="sldNum" sz="quarter" idx="12"/>
          </p:nvPr>
        </p:nvSpPr>
        <p:spPr/>
        <p:txBody>
          <a:bodyPr/>
          <a:lstStyle/>
          <a:p>
            <a:fld id="{0A655226-6E4F-8847-85CD-AF95F3D3F39A}" type="slidenum">
              <a:rPr lang="en-US" smtClean="0"/>
              <a:pPr/>
              <a:t>23</a:t>
            </a:fld>
            <a:endParaRPr lang="en-US" dirty="0"/>
          </a:p>
        </p:txBody>
      </p:sp>
      <p:pic>
        <p:nvPicPr>
          <p:cNvPr id="11" name="Picture 10" descr="A screen shot of a computer&#10;&#10;Description automatically generated">
            <a:extLst>
              <a:ext uri="{FF2B5EF4-FFF2-40B4-BE49-F238E27FC236}">
                <a16:creationId xmlns:a16="http://schemas.microsoft.com/office/drawing/2014/main" id="{C35F2081-05CC-544E-B64C-5FDD96FACEE0}"/>
              </a:ext>
            </a:extLst>
          </p:cNvPr>
          <p:cNvPicPr>
            <a:picLocks noChangeAspect="1"/>
          </p:cNvPicPr>
          <p:nvPr/>
        </p:nvPicPr>
        <p:blipFill>
          <a:blip r:embed="rId5"/>
          <a:stretch>
            <a:fillRect/>
          </a:stretch>
        </p:blipFill>
        <p:spPr>
          <a:xfrm>
            <a:off x="3400202" y="1732571"/>
            <a:ext cx="5620103" cy="3746735"/>
          </a:xfrm>
          <a:prstGeom prst="rect">
            <a:avLst/>
          </a:prstGeom>
        </p:spPr>
      </p:pic>
      <p:sp>
        <p:nvSpPr>
          <p:cNvPr id="28" name="Title 3">
            <a:extLst>
              <a:ext uri="{FF2B5EF4-FFF2-40B4-BE49-F238E27FC236}">
                <a16:creationId xmlns:a16="http://schemas.microsoft.com/office/drawing/2014/main" id="{475CA48E-8555-0E4C-A281-241FCDC496D1}"/>
              </a:ext>
            </a:extLst>
          </p:cNvPr>
          <p:cNvSpPr txBox="1">
            <a:spLocks/>
          </p:cNvSpPr>
          <p:nvPr/>
        </p:nvSpPr>
        <p:spPr>
          <a:xfrm>
            <a:off x="354407" y="575403"/>
            <a:ext cx="11644821" cy="428566"/>
          </a:xfrm>
          <a:prstGeom prst="rect">
            <a:avLst/>
          </a:prstGeom>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2600" dirty="0">
                <a:latin typeface="Arial Black" panose="020B0A04020102020204" pitchFamily="34" charset="0"/>
              </a:rPr>
              <a:t>ONVIO</a:t>
            </a:r>
            <a:r>
              <a:rPr lang="en-US" sz="2600" dirty="0"/>
              <a:t>: What Our Customers Say</a:t>
            </a:r>
          </a:p>
        </p:txBody>
      </p:sp>
      <p:sp>
        <p:nvSpPr>
          <p:cNvPr id="30" name="Speech Bubble: Oval 12">
            <a:extLst>
              <a:ext uri="{FF2B5EF4-FFF2-40B4-BE49-F238E27FC236}">
                <a16:creationId xmlns:a16="http://schemas.microsoft.com/office/drawing/2014/main" id="{2E41AEA4-6660-E84D-9083-7EBF77C7BBC9}"/>
              </a:ext>
            </a:extLst>
          </p:cNvPr>
          <p:cNvSpPr/>
          <p:nvPr/>
        </p:nvSpPr>
        <p:spPr>
          <a:xfrm>
            <a:off x="599385" y="4425173"/>
            <a:ext cx="3730263" cy="1933237"/>
          </a:xfrm>
          <a:prstGeom prst="wedgeEllipseCallout">
            <a:avLst>
              <a:gd name="adj1" fmla="val 54257"/>
              <a:gd name="adj2" fmla="val -53906"/>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“[Compared to </a:t>
            </a:r>
            <a:r>
              <a:rPr lang="en-US" sz="1500" dirty="0" err="1"/>
              <a:t>Digita</a:t>
            </a:r>
            <a:r>
              <a:rPr lang="en-US" sz="1500" dirty="0"/>
              <a:t> </a:t>
            </a:r>
            <a:r>
              <a:rPr lang="en-US" sz="1500" dirty="0" err="1"/>
              <a:t>FileCabinet</a:t>
            </a:r>
            <a:r>
              <a:rPr lang="en-US" sz="1500" dirty="0"/>
              <a:t>] it is far more user friendly for both us and our clients. Having it all in one place is great.”</a:t>
            </a:r>
          </a:p>
        </p:txBody>
      </p:sp>
      <p:pic>
        <p:nvPicPr>
          <p:cNvPr id="31" name="Picture 30" descr="A close up of a logo&#10;&#10;Description automatically generated">
            <a:extLst>
              <a:ext uri="{FF2B5EF4-FFF2-40B4-BE49-F238E27FC236}">
                <a16:creationId xmlns:a16="http://schemas.microsoft.com/office/drawing/2014/main" id="{5F26E500-0346-1348-90B5-03ADC06EBC3C}"/>
              </a:ext>
            </a:extLst>
          </p:cNvPr>
          <p:cNvPicPr>
            <a:picLocks noChangeAspect="1"/>
          </p:cNvPicPr>
          <p:nvPr/>
        </p:nvPicPr>
        <p:blipFill>
          <a:blip r:embed="rId6"/>
          <a:stretch>
            <a:fillRect/>
          </a:stretch>
        </p:blipFill>
        <p:spPr>
          <a:xfrm>
            <a:off x="344927" y="4279754"/>
            <a:ext cx="968788" cy="1227688"/>
          </a:xfrm>
          <a:prstGeom prst="rect">
            <a:avLst/>
          </a:prstGeom>
        </p:spPr>
      </p:pic>
      <p:sp>
        <p:nvSpPr>
          <p:cNvPr id="33" name="Speech Bubble: Oval 12">
            <a:extLst>
              <a:ext uri="{FF2B5EF4-FFF2-40B4-BE49-F238E27FC236}">
                <a16:creationId xmlns:a16="http://schemas.microsoft.com/office/drawing/2014/main" id="{08671F09-74B8-4741-839A-365F8F274C73}"/>
              </a:ext>
            </a:extLst>
          </p:cNvPr>
          <p:cNvSpPr/>
          <p:nvPr/>
        </p:nvSpPr>
        <p:spPr>
          <a:xfrm>
            <a:off x="262504" y="1249362"/>
            <a:ext cx="4270625" cy="2112574"/>
          </a:xfrm>
          <a:prstGeom prst="wedgeEllipseCallout">
            <a:avLst>
              <a:gd name="adj1" fmla="val 59537"/>
              <a:gd name="adj2" fmla="val 57428"/>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a:t>
            </a:r>
            <a:r>
              <a:rPr lang="en-US" sz="1500" dirty="0" err="1"/>
              <a:t>Onvio</a:t>
            </a:r>
            <a:r>
              <a:rPr lang="en-US" sz="1500" dirty="0"/>
              <a:t>] is going to make your firm more efficient. Even in the first year it made my firm efficient enough that I could take additional time off work.”</a:t>
            </a:r>
          </a:p>
        </p:txBody>
      </p:sp>
      <p:pic>
        <p:nvPicPr>
          <p:cNvPr id="34" name="Picture 33" descr="A close up of a sign&#10;&#10;Description automatically generated">
            <a:extLst>
              <a:ext uri="{FF2B5EF4-FFF2-40B4-BE49-F238E27FC236}">
                <a16:creationId xmlns:a16="http://schemas.microsoft.com/office/drawing/2014/main" id="{EE54F3A3-00FA-C845-ABA1-BAE2E8700AB5}"/>
              </a:ext>
            </a:extLst>
          </p:cNvPr>
          <p:cNvPicPr>
            <a:picLocks noChangeAspect="1"/>
          </p:cNvPicPr>
          <p:nvPr/>
        </p:nvPicPr>
        <p:blipFill>
          <a:blip r:embed="rId7"/>
          <a:stretch>
            <a:fillRect/>
          </a:stretch>
        </p:blipFill>
        <p:spPr>
          <a:xfrm>
            <a:off x="4210636" y="1292277"/>
            <a:ext cx="396730" cy="733577"/>
          </a:xfrm>
          <a:prstGeom prst="rect">
            <a:avLst/>
          </a:prstGeom>
        </p:spPr>
      </p:pic>
      <p:sp>
        <p:nvSpPr>
          <p:cNvPr id="39" name="Speech Bubble: Oval 12">
            <a:extLst>
              <a:ext uri="{FF2B5EF4-FFF2-40B4-BE49-F238E27FC236}">
                <a16:creationId xmlns:a16="http://schemas.microsoft.com/office/drawing/2014/main" id="{FD2A1408-03A7-5443-9B64-42ADA7BA3C7F}"/>
              </a:ext>
            </a:extLst>
          </p:cNvPr>
          <p:cNvSpPr/>
          <p:nvPr/>
        </p:nvSpPr>
        <p:spPr>
          <a:xfrm>
            <a:off x="6271775" y="413034"/>
            <a:ext cx="4826864" cy="1601839"/>
          </a:xfrm>
          <a:prstGeom prst="wedgeEllipseCallout">
            <a:avLst>
              <a:gd name="adj1" fmla="val -29645"/>
              <a:gd name="adj2" fmla="val 92557"/>
            </a:avLst>
          </a:prstGeom>
          <a:solidFill>
            <a:schemeClr val="tx2"/>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“The mobile ability of </a:t>
            </a:r>
            <a:r>
              <a:rPr lang="en-US" sz="1500" dirty="0" err="1"/>
              <a:t>Onvio</a:t>
            </a:r>
            <a:r>
              <a:rPr lang="en-US" sz="1500" dirty="0"/>
              <a:t> is huge. When we’re traveling, we can access whatever our clients need on the spot, wherever we are.”</a:t>
            </a:r>
          </a:p>
        </p:txBody>
      </p:sp>
      <p:pic>
        <p:nvPicPr>
          <p:cNvPr id="40" name="Picture 39" descr="A close up of a sign&#10;&#10;Description automatically generated">
            <a:extLst>
              <a:ext uri="{FF2B5EF4-FFF2-40B4-BE49-F238E27FC236}">
                <a16:creationId xmlns:a16="http://schemas.microsoft.com/office/drawing/2014/main" id="{29EE6452-5939-564C-A2DB-00A44A826FDD}"/>
              </a:ext>
            </a:extLst>
          </p:cNvPr>
          <p:cNvPicPr>
            <a:picLocks noChangeAspect="1"/>
          </p:cNvPicPr>
          <p:nvPr/>
        </p:nvPicPr>
        <p:blipFill>
          <a:blip r:embed="rId8"/>
          <a:stretch>
            <a:fillRect/>
          </a:stretch>
        </p:blipFill>
        <p:spPr>
          <a:xfrm>
            <a:off x="11113351" y="665296"/>
            <a:ext cx="492705" cy="750087"/>
          </a:xfrm>
          <a:prstGeom prst="rect">
            <a:avLst/>
          </a:prstGeom>
        </p:spPr>
      </p:pic>
      <p:pic>
        <p:nvPicPr>
          <p:cNvPr id="44" name="Picture 43">
            <a:extLst>
              <a:ext uri="{FF2B5EF4-FFF2-40B4-BE49-F238E27FC236}">
                <a16:creationId xmlns:a16="http://schemas.microsoft.com/office/drawing/2014/main" id="{34791133-125D-D94C-9022-EA2B8F2EDB32}"/>
              </a:ext>
            </a:extLst>
          </p:cNvPr>
          <p:cNvPicPr>
            <a:picLocks noChangeAspect="1"/>
          </p:cNvPicPr>
          <p:nvPr/>
        </p:nvPicPr>
        <p:blipFill>
          <a:blip r:embed="rId9"/>
          <a:stretch>
            <a:fillRect/>
          </a:stretch>
        </p:blipFill>
        <p:spPr>
          <a:xfrm>
            <a:off x="4712178" y="5204923"/>
            <a:ext cx="589004" cy="814017"/>
          </a:xfrm>
          <a:prstGeom prst="rect">
            <a:avLst/>
          </a:prstGeom>
        </p:spPr>
      </p:pic>
      <p:sp>
        <p:nvSpPr>
          <p:cNvPr id="46" name="Speech Bubble: Oval 12">
            <a:extLst>
              <a:ext uri="{FF2B5EF4-FFF2-40B4-BE49-F238E27FC236}">
                <a16:creationId xmlns:a16="http://schemas.microsoft.com/office/drawing/2014/main" id="{9D22763E-A043-5E41-A828-67BDC65154A7}"/>
              </a:ext>
            </a:extLst>
          </p:cNvPr>
          <p:cNvSpPr/>
          <p:nvPr/>
        </p:nvSpPr>
        <p:spPr>
          <a:xfrm>
            <a:off x="5233182" y="5014438"/>
            <a:ext cx="5714434" cy="1538763"/>
          </a:xfrm>
          <a:prstGeom prst="wedgeEllipseCallout">
            <a:avLst>
              <a:gd name="adj1" fmla="val -46488"/>
              <a:gd name="adj2" fmla="val -74545"/>
            </a:avLst>
          </a:prstGeom>
          <a:solidFill>
            <a:schemeClr val="tx2"/>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“I have never used organizers in my practice because I didn’t like asking clients to fill in those awful sheets. This system is engaging and driven by the documents. Well done!”</a:t>
            </a:r>
          </a:p>
        </p:txBody>
      </p:sp>
      <p:sp>
        <p:nvSpPr>
          <p:cNvPr id="49" name="Speech Bubble: Oval 12">
            <a:extLst>
              <a:ext uri="{FF2B5EF4-FFF2-40B4-BE49-F238E27FC236}">
                <a16:creationId xmlns:a16="http://schemas.microsoft.com/office/drawing/2014/main" id="{E592B338-ECB0-AA43-BEF3-8A94942DF51D}"/>
              </a:ext>
            </a:extLst>
          </p:cNvPr>
          <p:cNvSpPr/>
          <p:nvPr/>
        </p:nvSpPr>
        <p:spPr>
          <a:xfrm>
            <a:off x="7833378" y="2801729"/>
            <a:ext cx="4008535" cy="1933237"/>
          </a:xfrm>
          <a:prstGeom prst="wedgeEllipseCallout">
            <a:avLst>
              <a:gd name="adj1" fmla="val -76605"/>
              <a:gd name="adj2" fmla="val -32076"/>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“It’s good to see there has been much progress with </a:t>
            </a:r>
            <a:r>
              <a:rPr lang="en-US" sz="1500" dirty="0" err="1"/>
              <a:t>Onvio</a:t>
            </a:r>
            <a:r>
              <a:rPr lang="en-US" sz="1500" dirty="0"/>
              <a:t> development. The speed is great, better than </a:t>
            </a:r>
            <a:r>
              <a:rPr lang="en-US" sz="1500" dirty="0" err="1"/>
              <a:t>FileCabinet</a:t>
            </a:r>
            <a:r>
              <a:rPr lang="en-US" sz="1500" dirty="0"/>
              <a:t> CS.”</a:t>
            </a:r>
          </a:p>
        </p:txBody>
      </p:sp>
      <p:sp>
        <p:nvSpPr>
          <p:cNvPr id="50" name="Footer Placeholder 3">
            <a:extLst>
              <a:ext uri="{FF2B5EF4-FFF2-40B4-BE49-F238E27FC236}">
                <a16:creationId xmlns:a16="http://schemas.microsoft.com/office/drawing/2014/main" id="{C26F1529-F228-9043-B23D-7C8183FF35A5}"/>
              </a:ext>
            </a:extLst>
          </p:cNvPr>
          <p:cNvSpPr>
            <a:spLocks noGrp="1"/>
          </p:cNvSpPr>
          <p:nvPr>
            <p:ph type="ftr" sz="quarter" idx="11"/>
          </p:nvPr>
        </p:nvSpPr>
        <p:spPr>
          <a:xfrm>
            <a:off x="771525" y="6553201"/>
            <a:ext cx="5321300" cy="304799"/>
          </a:xfrm>
        </p:spPr>
        <p:txBody>
          <a:bodyPr/>
          <a:lstStyle/>
          <a:p>
            <a:r>
              <a:rPr lang="en-US" dirty="0"/>
              <a:t>Tax Professionals 2019 Roadshow</a:t>
            </a:r>
          </a:p>
        </p:txBody>
      </p:sp>
      <p:pic>
        <p:nvPicPr>
          <p:cNvPr id="47" name="Picture 46">
            <a:extLst>
              <a:ext uri="{FF2B5EF4-FFF2-40B4-BE49-F238E27FC236}">
                <a16:creationId xmlns:a16="http://schemas.microsoft.com/office/drawing/2014/main" id="{B8D7E4AC-342C-AD49-8184-E0748BE8D125}"/>
              </a:ext>
            </a:extLst>
          </p:cNvPr>
          <p:cNvPicPr>
            <a:picLocks noChangeAspect="1"/>
          </p:cNvPicPr>
          <p:nvPr/>
        </p:nvPicPr>
        <p:blipFill>
          <a:blip r:embed="rId10"/>
          <a:stretch>
            <a:fillRect/>
          </a:stretch>
        </p:blipFill>
        <p:spPr>
          <a:xfrm>
            <a:off x="10186099" y="2359498"/>
            <a:ext cx="492705" cy="661262"/>
          </a:xfrm>
          <a:prstGeom prst="rect">
            <a:avLst/>
          </a:prstGeom>
        </p:spPr>
      </p:pic>
    </p:spTree>
    <p:extLst>
      <p:ext uri="{BB962C8B-B14F-4D97-AF65-F5344CB8AC3E}">
        <p14:creationId xmlns:p14="http://schemas.microsoft.com/office/powerpoint/2010/main" val="1955068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7DBE7B-6AD3-47EB-A311-655894C6DAE8}"/>
              </a:ext>
            </a:extLst>
          </p:cNvPr>
          <p:cNvGraphicFramePr>
            <a:graphicFrameLocks noChangeAspect="1"/>
          </p:cNvGraphicFramePr>
          <p:nvPr>
            <p:custDataLst>
              <p:tags r:id="rId2"/>
            </p:custDataLst>
          </p:nvPr>
        </p:nvGraphicFramePr>
        <p:xfrm>
          <a:off x="3174" y="2480"/>
          <a:ext cx="1588" cy="1588"/>
        </p:xfrm>
        <a:graphic>
          <a:graphicData uri="http://schemas.openxmlformats.org/presentationml/2006/ole">
            <mc:AlternateContent xmlns:mc="http://schemas.openxmlformats.org/markup-compatibility/2006">
              <mc:Choice xmlns:v="urn:schemas-microsoft-com:vml" Requires="v">
                <p:oleObj spid="_x0000_s2295" name="think-cell Slide" r:id="rId6" imgW="305" imgH="307" progId="TCLayout.ActiveDocument.1">
                  <p:embed/>
                </p:oleObj>
              </mc:Choice>
              <mc:Fallback>
                <p:oleObj name="think-cell Slide" r:id="rId6" imgW="305" imgH="307" progId="TCLayout.ActiveDocument.1">
                  <p:embed/>
                  <p:pic>
                    <p:nvPicPr>
                      <p:cNvPr id="2" name="Object 1" hidden="1">
                        <a:extLst>
                          <a:ext uri="{FF2B5EF4-FFF2-40B4-BE49-F238E27FC236}">
                            <a16:creationId xmlns:a16="http://schemas.microsoft.com/office/drawing/2014/main" id="{E97DBE7B-6AD3-47EB-A311-655894C6DAE8}"/>
                          </a:ext>
                        </a:extLst>
                      </p:cNvPr>
                      <p:cNvPicPr/>
                      <p:nvPr/>
                    </p:nvPicPr>
                    <p:blipFill>
                      <a:blip r:embed="rId7"/>
                      <a:stretch>
                        <a:fillRect/>
                      </a:stretch>
                    </p:blipFill>
                    <p:spPr>
                      <a:xfrm>
                        <a:off x="3174" y="2480"/>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DDF35CF-E99C-4C11-BDA0-E9A9F547C098}"/>
              </a:ext>
            </a:extLst>
          </p:cNvPr>
          <p:cNvSpPr/>
          <p:nvPr>
            <p:custDataLst>
              <p:tags r:id="rId3"/>
            </p:custDataLst>
          </p:nvPr>
        </p:nvSpPr>
        <p:spPr>
          <a:xfrm>
            <a:off x="1587" y="893"/>
            <a:ext cx="158709" cy="15870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defTabSz="457063">
              <a:spcBef>
                <a:spcPct val="0"/>
              </a:spcBef>
              <a:spcAft>
                <a:spcPct val="0"/>
              </a:spcAft>
            </a:pPr>
            <a:endParaRPr lang="en-US" sz="2399">
              <a:solidFill>
                <a:prstClr val="white"/>
              </a:solidFill>
              <a:latin typeface="Arial" panose="020B0604020202020204" pitchFamily="34" charset="0"/>
              <a:sym typeface="Arial" panose="020B0604020202020204" pitchFamily="34" charset="0"/>
            </a:endParaRPr>
          </a:p>
        </p:txBody>
      </p:sp>
      <p:sp>
        <p:nvSpPr>
          <p:cNvPr id="10" name="Arrow: Chevron 9">
            <a:extLst>
              <a:ext uri="{FF2B5EF4-FFF2-40B4-BE49-F238E27FC236}">
                <a16:creationId xmlns:a16="http://schemas.microsoft.com/office/drawing/2014/main" id="{CDDE6867-B4FA-4F41-BE95-48473D4427A4}"/>
              </a:ext>
            </a:extLst>
          </p:cNvPr>
          <p:cNvSpPr/>
          <p:nvPr/>
        </p:nvSpPr>
        <p:spPr>
          <a:xfrm>
            <a:off x="387133" y="1390257"/>
            <a:ext cx="2802206" cy="1760386"/>
          </a:xfrm>
          <a:prstGeom prst="chevron">
            <a:avLst>
              <a:gd name="adj" fmla="val 16306"/>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spcAft>
                <a:spcPts val="1200"/>
              </a:spcAft>
            </a:pPr>
            <a:r>
              <a:rPr lang="en-GB" sz="1999" b="1" dirty="0">
                <a:solidFill>
                  <a:schemeClr val="tx1"/>
                </a:solidFill>
                <a:latin typeface="Arial"/>
              </a:rPr>
              <a:t>Planning</a:t>
            </a:r>
            <a:endParaRPr lang="en-GB" sz="1999" b="1" dirty="0">
              <a:solidFill>
                <a:schemeClr val="tx1"/>
              </a:solidFill>
              <a:latin typeface="Arial"/>
              <a:cs typeface="Arial"/>
            </a:endParaRPr>
          </a:p>
          <a:p>
            <a:pPr marL="455613" indent="-163513">
              <a:spcAft>
                <a:spcPts val="600"/>
              </a:spcAft>
              <a:buFont typeface="Arial" panose="020B0604020202020204" pitchFamily="34" charset="0"/>
              <a:buChar char="•"/>
            </a:pPr>
            <a:r>
              <a:rPr lang="en-GB" sz="1600" dirty="0">
                <a:solidFill>
                  <a:schemeClr val="tx1"/>
                </a:solidFill>
                <a:latin typeface="Arial"/>
                <a:cs typeface="Arial"/>
              </a:rPr>
              <a:t>Gather Client Info</a:t>
            </a:r>
          </a:p>
          <a:p>
            <a:pPr marL="455613" indent="-163513">
              <a:spcAft>
                <a:spcPts val="600"/>
              </a:spcAft>
              <a:buFont typeface="Arial" panose="020B0604020202020204" pitchFamily="34" charset="0"/>
              <a:buChar char="•"/>
            </a:pPr>
            <a:r>
              <a:rPr lang="en-GB" sz="1600" dirty="0">
                <a:solidFill>
                  <a:schemeClr val="tx1"/>
                </a:solidFill>
                <a:latin typeface="Arial"/>
                <a:cs typeface="Arial"/>
              </a:rPr>
              <a:t>Risk Analysis</a:t>
            </a:r>
          </a:p>
          <a:p>
            <a:pPr marL="455613" indent="-163513">
              <a:spcAft>
                <a:spcPts val="600"/>
              </a:spcAft>
              <a:buFont typeface="Arial" panose="020B0604020202020204" pitchFamily="34" charset="0"/>
              <a:buChar char="•"/>
            </a:pPr>
            <a:r>
              <a:rPr lang="en-GB" sz="1600" dirty="0">
                <a:solidFill>
                  <a:schemeClr val="tx1"/>
                </a:solidFill>
                <a:latin typeface="Arial"/>
                <a:cs typeface="Arial"/>
              </a:rPr>
              <a:t>Audit Plan</a:t>
            </a:r>
            <a:endParaRPr lang="en-US" sz="2799" dirty="0">
              <a:solidFill>
                <a:schemeClr val="tx1"/>
              </a:solidFill>
              <a:latin typeface="Arial"/>
            </a:endParaRPr>
          </a:p>
        </p:txBody>
      </p:sp>
      <p:sp>
        <p:nvSpPr>
          <p:cNvPr id="12" name="Parallelogram 11">
            <a:extLst>
              <a:ext uri="{FF2B5EF4-FFF2-40B4-BE49-F238E27FC236}">
                <a16:creationId xmlns:a16="http://schemas.microsoft.com/office/drawing/2014/main" id="{42F472AD-7933-4E63-98EF-34A932687A2C}"/>
              </a:ext>
            </a:extLst>
          </p:cNvPr>
          <p:cNvSpPr/>
          <p:nvPr/>
        </p:nvSpPr>
        <p:spPr>
          <a:xfrm>
            <a:off x="3030187" y="2328073"/>
            <a:ext cx="1998494" cy="819737"/>
          </a:xfrm>
          <a:prstGeom prst="parallelogram">
            <a:avLst>
              <a:gd name="adj" fmla="val 31053"/>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80000"/>
              </a:lnSpc>
            </a:pPr>
            <a:r>
              <a:rPr lang="en-GB" b="1" dirty="0">
                <a:solidFill>
                  <a:schemeClr val="tx1"/>
                </a:solidFill>
                <a:latin typeface="Arial"/>
              </a:rPr>
              <a:t>Prepare Audit Documents</a:t>
            </a:r>
            <a:endParaRPr lang="en-US" dirty="0">
              <a:solidFill>
                <a:schemeClr val="tx1"/>
              </a:solidFill>
              <a:latin typeface="Arial"/>
            </a:endParaRPr>
          </a:p>
        </p:txBody>
      </p:sp>
      <p:sp>
        <p:nvSpPr>
          <p:cNvPr id="13" name="Parallelogram 12">
            <a:extLst>
              <a:ext uri="{FF2B5EF4-FFF2-40B4-BE49-F238E27FC236}">
                <a16:creationId xmlns:a16="http://schemas.microsoft.com/office/drawing/2014/main" id="{66D6AB28-6246-4DB7-8B9F-53E95CE5F01F}"/>
              </a:ext>
            </a:extLst>
          </p:cNvPr>
          <p:cNvSpPr/>
          <p:nvPr/>
        </p:nvSpPr>
        <p:spPr>
          <a:xfrm>
            <a:off x="4886502" y="2328073"/>
            <a:ext cx="3620282" cy="819737"/>
          </a:xfrm>
          <a:prstGeom prst="parallelogram">
            <a:avLst>
              <a:gd name="adj" fmla="val 29045"/>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90000"/>
              </a:lnSpc>
            </a:pPr>
            <a:r>
              <a:rPr lang="en-GB" b="1" dirty="0">
                <a:solidFill>
                  <a:schemeClr val="tx1"/>
                </a:solidFill>
                <a:latin typeface="Arial"/>
              </a:rPr>
              <a:t>Document/Data Analysis</a:t>
            </a:r>
            <a:endParaRPr lang="en-US" dirty="0">
              <a:solidFill>
                <a:schemeClr val="tx1"/>
              </a:solidFill>
              <a:latin typeface="Arial"/>
            </a:endParaRPr>
          </a:p>
        </p:txBody>
      </p:sp>
      <p:sp>
        <p:nvSpPr>
          <p:cNvPr id="16" name="Arrow: Chevron 15">
            <a:extLst>
              <a:ext uri="{FF2B5EF4-FFF2-40B4-BE49-F238E27FC236}">
                <a16:creationId xmlns:a16="http://schemas.microsoft.com/office/drawing/2014/main" id="{E3258B62-3B2F-4148-8515-F3ECFF97D1E6}"/>
              </a:ext>
            </a:extLst>
          </p:cNvPr>
          <p:cNvSpPr/>
          <p:nvPr/>
        </p:nvSpPr>
        <p:spPr>
          <a:xfrm>
            <a:off x="8372545" y="1385377"/>
            <a:ext cx="1975699" cy="1776407"/>
          </a:xfrm>
          <a:prstGeom prst="chevron">
            <a:avLst>
              <a:gd name="adj" fmla="val 14999"/>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80000"/>
              </a:lnSpc>
            </a:pPr>
            <a:r>
              <a:rPr lang="en-GB" sz="1999" b="1" dirty="0">
                <a:solidFill>
                  <a:schemeClr val="tx1"/>
                </a:solidFill>
                <a:latin typeface="Arial"/>
              </a:rPr>
              <a:t>Prepare Financial Stmts.</a:t>
            </a:r>
            <a:endParaRPr lang="en-US" sz="3599" dirty="0">
              <a:solidFill>
                <a:schemeClr val="tx1"/>
              </a:solidFill>
              <a:latin typeface="Arial"/>
            </a:endParaRPr>
          </a:p>
        </p:txBody>
      </p:sp>
      <p:grpSp>
        <p:nvGrpSpPr>
          <p:cNvPr id="39" name="Group 38">
            <a:extLst>
              <a:ext uri="{FF2B5EF4-FFF2-40B4-BE49-F238E27FC236}">
                <a16:creationId xmlns:a16="http://schemas.microsoft.com/office/drawing/2014/main" id="{72BF57FF-62B7-427D-90A3-ADEADD163F28}"/>
              </a:ext>
            </a:extLst>
          </p:cNvPr>
          <p:cNvGrpSpPr/>
          <p:nvPr/>
        </p:nvGrpSpPr>
        <p:grpSpPr>
          <a:xfrm>
            <a:off x="3016120" y="1385377"/>
            <a:ext cx="5490664" cy="865994"/>
            <a:chOff x="3016905" y="1313621"/>
            <a:chExt cx="5529615" cy="1117023"/>
          </a:xfrm>
          <a:solidFill>
            <a:schemeClr val="accent1">
              <a:lumMod val="40000"/>
              <a:lumOff val="60000"/>
            </a:schemeClr>
          </a:solidFill>
        </p:grpSpPr>
        <p:sp>
          <p:nvSpPr>
            <p:cNvPr id="11" name="Parallelogram 10">
              <a:extLst>
                <a:ext uri="{FF2B5EF4-FFF2-40B4-BE49-F238E27FC236}">
                  <a16:creationId xmlns:a16="http://schemas.microsoft.com/office/drawing/2014/main" id="{98251946-1CAB-4000-B612-3432B92508DF}"/>
                </a:ext>
              </a:extLst>
            </p:cNvPr>
            <p:cNvSpPr/>
            <p:nvPr/>
          </p:nvSpPr>
          <p:spPr>
            <a:xfrm flipV="1">
              <a:off x="3016905" y="1313621"/>
              <a:ext cx="5529615" cy="1117023"/>
            </a:xfrm>
            <a:prstGeom prst="parallelogram">
              <a:avLst>
                <a:gd name="adj" fmla="val 31719"/>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799">
                <a:solidFill>
                  <a:schemeClr val="tx1"/>
                </a:solidFill>
                <a:latin typeface="Arial"/>
              </a:endParaRPr>
            </a:p>
          </p:txBody>
        </p:sp>
        <p:sp>
          <p:nvSpPr>
            <p:cNvPr id="37" name="Rectangle 36">
              <a:extLst>
                <a:ext uri="{FF2B5EF4-FFF2-40B4-BE49-F238E27FC236}">
                  <a16:creationId xmlns:a16="http://schemas.microsoft.com/office/drawing/2014/main" id="{0B7F9A62-62F4-45F3-BF9B-14769F399F76}"/>
                </a:ext>
              </a:extLst>
            </p:cNvPr>
            <p:cNvSpPr/>
            <p:nvPr/>
          </p:nvSpPr>
          <p:spPr>
            <a:xfrm>
              <a:off x="3326151" y="1452017"/>
              <a:ext cx="5042674" cy="893069"/>
            </a:xfrm>
            <a:prstGeom prst="rect">
              <a:avLst/>
            </a:prstGeom>
            <a:noFill/>
          </p:spPr>
          <p:txBody>
            <a:bodyPr wrap="square">
              <a:spAutoFit/>
            </a:bodyPr>
            <a:lstStyle/>
            <a:p>
              <a:pPr algn="ctr">
                <a:spcAft>
                  <a:spcPts val="600"/>
                </a:spcAft>
              </a:pPr>
              <a:r>
                <a:rPr lang="en-GB" sz="1999" b="1" dirty="0"/>
                <a:t>Execution</a:t>
              </a:r>
            </a:p>
            <a:p>
              <a:pPr algn="ctr">
                <a:spcAft>
                  <a:spcPts val="600"/>
                </a:spcAft>
              </a:pPr>
              <a:r>
                <a:rPr lang="en-GB" sz="1400" dirty="0"/>
                <a:t>Conduct Engagement including Data Extraction &amp; Analytics</a:t>
              </a:r>
              <a:endParaRPr lang="en-US" sz="1400" dirty="0"/>
            </a:p>
          </p:txBody>
        </p:sp>
      </p:grpSp>
      <p:sp>
        <p:nvSpPr>
          <p:cNvPr id="65" name="Arrow: Chevron 64">
            <a:extLst>
              <a:ext uri="{FF2B5EF4-FFF2-40B4-BE49-F238E27FC236}">
                <a16:creationId xmlns:a16="http://schemas.microsoft.com/office/drawing/2014/main" id="{65C5A8F0-0AEB-416C-9D45-D6F4FE7AB951}"/>
              </a:ext>
            </a:extLst>
          </p:cNvPr>
          <p:cNvSpPr/>
          <p:nvPr/>
        </p:nvSpPr>
        <p:spPr>
          <a:xfrm>
            <a:off x="163713" y="3240943"/>
            <a:ext cx="11375755" cy="421950"/>
          </a:xfrm>
          <a:custGeom>
            <a:avLst/>
            <a:gdLst>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78065 w 11665383"/>
              <a:gd name="connsiteY5" fmla="*/ 210976 h 421951"/>
              <a:gd name="connsiteX6" fmla="*/ 0 w 11665383"/>
              <a:gd name="connsiteY6" fmla="*/ 0 h 421951"/>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0 w 11665383"/>
              <a:gd name="connsiteY5" fmla="*/ 0 h 421951"/>
              <a:gd name="connsiteX0" fmla="*/ 0 w 11587318"/>
              <a:gd name="connsiteY0" fmla="*/ 0 h 421951"/>
              <a:gd name="connsiteX1" fmla="*/ 11587318 w 11587318"/>
              <a:gd name="connsiteY1" fmla="*/ 0 h 421951"/>
              <a:gd name="connsiteX2" fmla="*/ 11587318 w 11587318"/>
              <a:gd name="connsiteY2" fmla="*/ 421951 h 421951"/>
              <a:gd name="connsiteX3" fmla="*/ 0 w 11587318"/>
              <a:gd name="connsiteY3" fmla="*/ 421951 h 421951"/>
              <a:gd name="connsiteX4" fmla="*/ 0 w 11587318"/>
              <a:gd name="connsiteY4" fmla="*/ 0 h 421951"/>
              <a:gd name="connsiteX0" fmla="*/ 0 w 11587318"/>
              <a:gd name="connsiteY0" fmla="*/ 0 h 436019"/>
              <a:gd name="connsiteX1" fmla="*/ 11587318 w 11587318"/>
              <a:gd name="connsiteY1" fmla="*/ 0 h 436019"/>
              <a:gd name="connsiteX2" fmla="*/ 11418506 w 11587318"/>
              <a:gd name="connsiteY2" fmla="*/ 436019 h 436019"/>
              <a:gd name="connsiteX3" fmla="*/ 0 w 11587318"/>
              <a:gd name="connsiteY3" fmla="*/ 421951 h 436019"/>
              <a:gd name="connsiteX4" fmla="*/ 0 w 11587318"/>
              <a:gd name="connsiteY4" fmla="*/ 0 h 436019"/>
              <a:gd name="connsiteX0" fmla="*/ 0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0 w 11587318"/>
              <a:gd name="connsiteY4" fmla="*/ 0 h 421951"/>
              <a:gd name="connsiteX0" fmla="*/ 337625 w 11587318"/>
              <a:gd name="connsiteY0" fmla="*/ 14067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14067 h 421951"/>
              <a:gd name="connsiteX0" fmla="*/ 337625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0 h 421951"/>
              <a:gd name="connsiteX0" fmla="*/ 239151 w 11488844"/>
              <a:gd name="connsiteY0" fmla="*/ 0 h 436018"/>
              <a:gd name="connsiteX1" fmla="*/ 11488844 w 11488844"/>
              <a:gd name="connsiteY1" fmla="*/ 0 h 436018"/>
              <a:gd name="connsiteX2" fmla="*/ 11263762 w 11488844"/>
              <a:gd name="connsiteY2" fmla="*/ 421951 h 436018"/>
              <a:gd name="connsiteX3" fmla="*/ 0 w 11488844"/>
              <a:gd name="connsiteY3" fmla="*/ 436018 h 436018"/>
              <a:gd name="connsiteX4" fmla="*/ 239151 w 11488844"/>
              <a:gd name="connsiteY4" fmla="*/ 0 h 436018"/>
              <a:gd name="connsiteX0" fmla="*/ 211016 w 11460709"/>
              <a:gd name="connsiteY0" fmla="*/ 0 h 421951"/>
              <a:gd name="connsiteX1" fmla="*/ 11460709 w 11460709"/>
              <a:gd name="connsiteY1" fmla="*/ 0 h 421951"/>
              <a:gd name="connsiteX2" fmla="*/ 11235627 w 11460709"/>
              <a:gd name="connsiteY2" fmla="*/ 421951 h 421951"/>
              <a:gd name="connsiteX3" fmla="*/ 0 w 11460709"/>
              <a:gd name="connsiteY3" fmla="*/ 407883 h 421951"/>
              <a:gd name="connsiteX4" fmla="*/ 211016 w 11460709"/>
              <a:gd name="connsiteY4" fmla="*/ 0 h 421951"/>
              <a:gd name="connsiteX0" fmla="*/ 211016 w 11460709"/>
              <a:gd name="connsiteY0" fmla="*/ 0 h 436018"/>
              <a:gd name="connsiteX1" fmla="*/ 11460709 w 11460709"/>
              <a:gd name="connsiteY1" fmla="*/ 0 h 436018"/>
              <a:gd name="connsiteX2" fmla="*/ 11235627 w 11460709"/>
              <a:gd name="connsiteY2" fmla="*/ 421951 h 436018"/>
              <a:gd name="connsiteX3" fmla="*/ 0 w 11460709"/>
              <a:gd name="connsiteY3" fmla="*/ 436018 h 436018"/>
              <a:gd name="connsiteX4" fmla="*/ 211016 w 11460709"/>
              <a:gd name="connsiteY4" fmla="*/ 0 h 436018"/>
              <a:gd name="connsiteX0" fmla="*/ 196949 w 11446642"/>
              <a:gd name="connsiteY0" fmla="*/ 0 h 421951"/>
              <a:gd name="connsiteX1" fmla="*/ 11446642 w 11446642"/>
              <a:gd name="connsiteY1" fmla="*/ 0 h 421951"/>
              <a:gd name="connsiteX2" fmla="*/ 11221560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9"/>
              <a:gd name="connsiteX1" fmla="*/ 11446642 w 11446642"/>
              <a:gd name="connsiteY1" fmla="*/ 0 h 436019"/>
              <a:gd name="connsiteX2" fmla="*/ 11264026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0"/>
              <a:gd name="connsiteX1" fmla="*/ 11446642 w 11446642"/>
              <a:gd name="connsiteY1" fmla="*/ 0 h 421950"/>
              <a:gd name="connsiteX2" fmla="*/ 11249870 w 11446642"/>
              <a:gd name="connsiteY2" fmla="*/ 407884 h 421950"/>
              <a:gd name="connsiteX3" fmla="*/ 0 w 11446642"/>
              <a:gd name="connsiteY3" fmla="*/ 421950 h 421950"/>
              <a:gd name="connsiteX4" fmla="*/ 196949 w 11446642"/>
              <a:gd name="connsiteY4" fmla="*/ 0 h 421950"/>
              <a:gd name="connsiteX0" fmla="*/ 196949 w 11446642"/>
              <a:gd name="connsiteY0" fmla="*/ 0 h 436019"/>
              <a:gd name="connsiteX1" fmla="*/ 11446642 w 11446642"/>
              <a:gd name="connsiteY1" fmla="*/ 0 h 436019"/>
              <a:gd name="connsiteX2" fmla="*/ 11235715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1"/>
              <a:gd name="connsiteX1" fmla="*/ 11446642 w 11446642"/>
              <a:gd name="connsiteY1" fmla="*/ 0 h 421951"/>
              <a:gd name="connsiteX2" fmla="*/ 11207404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8"/>
              <a:gd name="connsiteX1" fmla="*/ 11446642 w 11446642"/>
              <a:gd name="connsiteY1" fmla="*/ 0 h 436018"/>
              <a:gd name="connsiteX2" fmla="*/ 11249870 w 11446642"/>
              <a:gd name="connsiteY2" fmla="*/ 436018 h 436018"/>
              <a:gd name="connsiteX3" fmla="*/ 0 w 11446642"/>
              <a:gd name="connsiteY3" fmla="*/ 421950 h 436018"/>
              <a:gd name="connsiteX4" fmla="*/ 196949 w 11446642"/>
              <a:gd name="connsiteY4" fmla="*/ 0 h 436018"/>
              <a:gd name="connsiteX0" fmla="*/ 196949 w 11446642"/>
              <a:gd name="connsiteY0" fmla="*/ 0 h 421950"/>
              <a:gd name="connsiteX1" fmla="*/ 11446642 w 11446642"/>
              <a:gd name="connsiteY1" fmla="*/ 0 h 421950"/>
              <a:gd name="connsiteX2" fmla="*/ 11179094 w 11446642"/>
              <a:gd name="connsiteY2" fmla="*/ 421950 h 421950"/>
              <a:gd name="connsiteX3" fmla="*/ 0 w 11446642"/>
              <a:gd name="connsiteY3" fmla="*/ 421950 h 421950"/>
              <a:gd name="connsiteX4" fmla="*/ 196949 w 11446642"/>
              <a:gd name="connsiteY4" fmla="*/ 0 h 42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6642" h="421950">
                <a:moveTo>
                  <a:pt x="196949" y="0"/>
                </a:moveTo>
                <a:lnTo>
                  <a:pt x="11446642" y="0"/>
                </a:lnTo>
                <a:lnTo>
                  <a:pt x="11179094" y="421950"/>
                </a:lnTo>
                <a:lnTo>
                  <a:pt x="0" y="421950"/>
                </a:lnTo>
                <a:lnTo>
                  <a:pt x="196949"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spcAft>
                <a:spcPts val="1200"/>
              </a:spcAft>
            </a:pPr>
            <a:r>
              <a:rPr lang="en-GB" sz="1999" b="1" dirty="0">
                <a:solidFill>
                  <a:schemeClr val="tx2"/>
                </a:solidFill>
                <a:latin typeface="Arial"/>
              </a:rPr>
              <a:t>ADVANCEFLOW			</a:t>
            </a:r>
            <a:endParaRPr lang="en-US" sz="3599" dirty="0">
              <a:solidFill>
                <a:schemeClr val="tx2"/>
              </a:solidFill>
              <a:latin typeface="Arial"/>
            </a:endParaRPr>
          </a:p>
        </p:txBody>
      </p:sp>
      <p:sp>
        <p:nvSpPr>
          <p:cNvPr id="24" name="Title 3">
            <a:extLst>
              <a:ext uri="{FF2B5EF4-FFF2-40B4-BE49-F238E27FC236}">
                <a16:creationId xmlns:a16="http://schemas.microsoft.com/office/drawing/2014/main" id="{95EFD820-25C2-4BAF-9291-183A7A0A9A79}"/>
              </a:ext>
            </a:extLst>
          </p:cNvPr>
          <p:cNvSpPr>
            <a:spLocks noGrp="1"/>
          </p:cNvSpPr>
          <p:nvPr>
            <p:ph type="title"/>
          </p:nvPr>
        </p:nvSpPr>
        <p:spPr>
          <a:xfrm>
            <a:off x="373063" y="713491"/>
            <a:ext cx="11445875" cy="428678"/>
          </a:xfrm>
        </p:spPr>
        <p:txBody>
          <a:bodyPr/>
          <a:lstStyle/>
          <a:p>
            <a:r>
              <a:rPr lang="en-US" sz="3200" dirty="0">
                <a:latin typeface="Arial" panose="020B0604020202020204" pitchFamily="34" charset="0"/>
                <a:cs typeface="Arial" panose="020B0604020202020204" pitchFamily="34" charset="0"/>
              </a:rPr>
              <a:t>Transform </a:t>
            </a:r>
            <a:r>
              <a:rPr lang="en-US" sz="3200" b="1" dirty="0">
                <a:latin typeface="Arial" panose="020B0604020202020204" pitchFamily="34" charset="0"/>
                <a:cs typeface="Arial" panose="020B0604020202020204" pitchFamily="34" charset="0"/>
              </a:rPr>
              <a:t>Audit Workflow </a:t>
            </a:r>
            <a:r>
              <a:rPr lang="en-US" sz="3200" dirty="0">
                <a:latin typeface="Arial" panose="020B0604020202020204" pitchFamily="34" charset="0"/>
                <a:cs typeface="Arial" panose="020B0604020202020204" pitchFamily="34" charset="0"/>
              </a:rPr>
              <a:t>With Data Analytics </a:t>
            </a:r>
          </a:p>
        </p:txBody>
      </p:sp>
      <p:sp>
        <p:nvSpPr>
          <p:cNvPr id="26" name="Arrow: Chevron 15">
            <a:extLst>
              <a:ext uri="{FF2B5EF4-FFF2-40B4-BE49-F238E27FC236}">
                <a16:creationId xmlns:a16="http://schemas.microsoft.com/office/drawing/2014/main" id="{52570640-219F-4044-BB40-26D85CF0A141}"/>
              </a:ext>
            </a:extLst>
          </p:cNvPr>
          <p:cNvSpPr/>
          <p:nvPr/>
        </p:nvSpPr>
        <p:spPr>
          <a:xfrm>
            <a:off x="10201345" y="1385377"/>
            <a:ext cx="1649303" cy="1776407"/>
          </a:xfrm>
          <a:prstGeom prst="chevron">
            <a:avLst>
              <a:gd name="adj" fmla="val 16705"/>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80000"/>
              </a:lnSpc>
            </a:pPr>
            <a:r>
              <a:rPr lang="en-GB" sz="1999" b="1" dirty="0">
                <a:solidFill>
                  <a:schemeClr val="tx1"/>
                </a:solidFill>
              </a:rPr>
              <a:t>Report Results</a:t>
            </a:r>
            <a:endParaRPr lang="en-US" sz="3599" dirty="0">
              <a:solidFill>
                <a:schemeClr val="tx1"/>
              </a:solidFill>
            </a:endParaRPr>
          </a:p>
        </p:txBody>
      </p:sp>
      <p:grpSp>
        <p:nvGrpSpPr>
          <p:cNvPr id="25" name="Group 24">
            <a:extLst>
              <a:ext uri="{FF2B5EF4-FFF2-40B4-BE49-F238E27FC236}">
                <a16:creationId xmlns:a16="http://schemas.microsoft.com/office/drawing/2014/main" id="{87D33309-720F-F142-B3FB-C3980A714954}"/>
              </a:ext>
            </a:extLst>
          </p:cNvPr>
          <p:cNvGrpSpPr/>
          <p:nvPr/>
        </p:nvGrpSpPr>
        <p:grpSpPr>
          <a:xfrm>
            <a:off x="163713" y="3972463"/>
            <a:ext cx="13998515" cy="2408191"/>
            <a:chOff x="163713" y="3972463"/>
            <a:chExt cx="13998515" cy="2408191"/>
          </a:xfrm>
        </p:grpSpPr>
        <p:sp>
          <p:nvSpPr>
            <p:cNvPr id="32" name="Rounded Rectangle 31">
              <a:extLst>
                <a:ext uri="{FF2B5EF4-FFF2-40B4-BE49-F238E27FC236}">
                  <a16:creationId xmlns:a16="http://schemas.microsoft.com/office/drawing/2014/main" id="{552F267D-E9A7-3E4C-99EA-81B7A8399045}"/>
                </a:ext>
              </a:extLst>
            </p:cNvPr>
            <p:cNvSpPr/>
            <p:nvPr/>
          </p:nvSpPr>
          <p:spPr>
            <a:xfrm>
              <a:off x="4287448" y="4849520"/>
              <a:ext cx="3454430" cy="894214"/>
            </a:xfrm>
            <a:prstGeom prst="roundRect">
              <a:avLst>
                <a:gd name="adj" fmla="val 10092"/>
              </a:avLst>
            </a:prstGeom>
            <a:solidFill>
              <a:schemeClr val="tx2"/>
            </a:solidFill>
            <a:ln w="254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9ADC33CB-4E05-1A49-919F-5528830C1DA8}"/>
                </a:ext>
              </a:extLst>
            </p:cNvPr>
            <p:cNvSpPr/>
            <p:nvPr/>
          </p:nvSpPr>
          <p:spPr>
            <a:xfrm>
              <a:off x="672051" y="4849520"/>
              <a:ext cx="3454430" cy="894214"/>
            </a:xfrm>
            <a:prstGeom prst="roundRect">
              <a:avLst>
                <a:gd name="adj" fmla="val 10092"/>
              </a:avLst>
            </a:prstGeom>
            <a:solidFill>
              <a:schemeClr val="tx2"/>
            </a:solidFill>
            <a:ln w="254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A2E4014-E2DC-46C5-B8B7-B5967D6AA628}"/>
                </a:ext>
              </a:extLst>
            </p:cNvPr>
            <p:cNvSpPr txBox="1"/>
            <p:nvPr/>
          </p:nvSpPr>
          <p:spPr>
            <a:xfrm>
              <a:off x="5980186" y="4809458"/>
              <a:ext cx="1646925" cy="1204734"/>
            </a:xfrm>
            <a:prstGeom prst="rect">
              <a:avLst/>
            </a:prstGeom>
            <a:noFill/>
          </p:spPr>
          <p:txBody>
            <a:bodyPr wrap="square" lIns="0" tIns="0" rIns="0" bIns="0" rtlCol="0" anchor="ctr">
              <a:noAutofit/>
            </a:bodyPr>
            <a:lstStyle/>
            <a:p>
              <a:r>
                <a:rPr lang="en-US" sz="1400" dirty="0">
                  <a:solidFill>
                    <a:schemeClr val="bg1"/>
                  </a:solidFill>
                </a:rPr>
                <a:t>DATA ANALYTICS</a:t>
              </a:r>
            </a:p>
          </p:txBody>
        </p:sp>
        <p:sp>
          <p:nvSpPr>
            <p:cNvPr id="43" name="TextBox 42">
              <a:extLst>
                <a:ext uri="{FF2B5EF4-FFF2-40B4-BE49-F238E27FC236}">
                  <a16:creationId xmlns:a16="http://schemas.microsoft.com/office/drawing/2014/main" id="{6E894E06-6638-4F3A-98AE-DEA767F85D72}"/>
                </a:ext>
              </a:extLst>
            </p:cNvPr>
            <p:cNvSpPr txBox="1"/>
            <p:nvPr/>
          </p:nvSpPr>
          <p:spPr>
            <a:xfrm>
              <a:off x="2250862" y="4809458"/>
              <a:ext cx="2173932" cy="1204734"/>
            </a:xfrm>
            <a:prstGeom prst="rect">
              <a:avLst/>
            </a:prstGeom>
            <a:noFill/>
          </p:spPr>
          <p:txBody>
            <a:bodyPr wrap="square" lIns="0" tIns="0" rIns="0" bIns="0" rtlCol="0" anchor="ctr">
              <a:noAutofit/>
            </a:bodyPr>
            <a:lstStyle/>
            <a:p>
              <a:r>
                <a:rPr lang="en-US" sz="1400" dirty="0">
                  <a:solidFill>
                    <a:schemeClr val="bg1"/>
                  </a:solidFill>
                </a:rPr>
                <a:t>DATA EXTRACTION</a:t>
              </a:r>
            </a:p>
          </p:txBody>
        </p:sp>
        <p:sp>
          <p:nvSpPr>
            <p:cNvPr id="34" name="Rounded Rectangle 33">
              <a:extLst>
                <a:ext uri="{FF2B5EF4-FFF2-40B4-BE49-F238E27FC236}">
                  <a16:creationId xmlns:a16="http://schemas.microsoft.com/office/drawing/2014/main" id="{40309534-9859-2C47-9333-B311C4FB6531}"/>
                </a:ext>
              </a:extLst>
            </p:cNvPr>
            <p:cNvSpPr/>
            <p:nvPr/>
          </p:nvSpPr>
          <p:spPr>
            <a:xfrm>
              <a:off x="7888778" y="4849520"/>
              <a:ext cx="3454430" cy="894214"/>
            </a:xfrm>
            <a:prstGeom prst="roundRect">
              <a:avLst>
                <a:gd name="adj" fmla="val 10092"/>
              </a:avLst>
            </a:prstGeom>
            <a:solidFill>
              <a:schemeClr val="tx2"/>
            </a:solidFill>
            <a:ln w="254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8995C913-1ECE-48E5-89EA-ABB89BBED614}"/>
                </a:ext>
              </a:extLst>
            </p:cNvPr>
            <p:cNvSpPr txBox="1"/>
            <p:nvPr/>
          </p:nvSpPr>
          <p:spPr>
            <a:xfrm>
              <a:off x="9419045" y="5035642"/>
              <a:ext cx="3222799" cy="818398"/>
            </a:xfrm>
            <a:prstGeom prst="rect">
              <a:avLst/>
            </a:prstGeom>
            <a:noFill/>
          </p:spPr>
          <p:txBody>
            <a:bodyPr wrap="square" lIns="0" tIns="0" rIns="0" bIns="0" rtlCol="0" anchor="ctr">
              <a:noAutofit/>
            </a:bodyPr>
            <a:lstStyle/>
            <a:p>
              <a:r>
                <a:rPr lang="en-US" sz="1400" dirty="0">
                  <a:solidFill>
                    <a:schemeClr val="bg1"/>
                  </a:solidFill>
                </a:rPr>
                <a:t>DATA VISUALIZATION</a:t>
              </a:r>
              <a:br>
                <a:rPr lang="en-US" sz="1400" dirty="0">
                  <a:solidFill>
                    <a:schemeClr val="bg1"/>
                  </a:solidFill>
                </a:rPr>
              </a:br>
              <a:r>
                <a:rPr lang="en-US" sz="1400" dirty="0">
                  <a:solidFill>
                    <a:schemeClr val="bg1"/>
                  </a:solidFill>
                </a:rPr>
                <a:t>&amp; BENCHMARKING</a:t>
              </a:r>
            </a:p>
          </p:txBody>
        </p:sp>
        <p:sp>
          <p:nvSpPr>
            <p:cNvPr id="41" name="Arrow: Chevron 64">
              <a:extLst>
                <a:ext uri="{FF2B5EF4-FFF2-40B4-BE49-F238E27FC236}">
                  <a16:creationId xmlns:a16="http://schemas.microsoft.com/office/drawing/2014/main" id="{7D87C9BC-2E10-A14A-AEB8-6B75E8BB9E0A}"/>
                </a:ext>
              </a:extLst>
            </p:cNvPr>
            <p:cNvSpPr/>
            <p:nvPr/>
          </p:nvSpPr>
          <p:spPr>
            <a:xfrm rot="10800000" flipH="1">
              <a:off x="163713" y="3972463"/>
              <a:ext cx="11375755" cy="421950"/>
            </a:xfrm>
            <a:custGeom>
              <a:avLst/>
              <a:gdLst>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78065 w 11665383"/>
                <a:gd name="connsiteY5" fmla="*/ 210976 h 421951"/>
                <a:gd name="connsiteX6" fmla="*/ 0 w 11665383"/>
                <a:gd name="connsiteY6" fmla="*/ 0 h 421951"/>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0 w 11665383"/>
                <a:gd name="connsiteY5" fmla="*/ 0 h 421951"/>
                <a:gd name="connsiteX0" fmla="*/ 0 w 11587318"/>
                <a:gd name="connsiteY0" fmla="*/ 0 h 421951"/>
                <a:gd name="connsiteX1" fmla="*/ 11587318 w 11587318"/>
                <a:gd name="connsiteY1" fmla="*/ 0 h 421951"/>
                <a:gd name="connsiteX2" fmla="*/ 11587318 w 11587318"/>
                <a:gd name="connsiteY2" fmla="*/ 421951 h 421951"/>
                <a:gd name="connsiteX3" fmla="*/ 0 w 11587318"/>
                <a:gd name="connsiteY3" fmla="*/ 421951 h 421951"/>
                <a:gd name="connsiteX4" fmla="*/ 0 w 11587318"/>
                <a:gd name="connsiteY4" fmla="*/ 0 h 421951"/>
                <a:gd name="connsiteX0" fmla="*/ 0 w 11587318"/>
                <a:gd name="connsiteY0" fmla="*/ 0 h 436019"/>
                <a:gd name="connsiteX1" fmla="*/ 11587318 w 11587318"/>
                <a:gd name="connsiteY1" fmla="*/ 0 h 436019"/>
                <a:gd name="connsiteX2" fmla="*/ 11418506 w 11587318"/>
                <a:gd name="connsiteY2" fmla="*/ 436019 h 436019"/>
                <a:gd name="connsiteX3" fmla="*/ 0 w 11587318"/>
                <a:gd name="connsiteY3" fmla="*/ 421951 h 436019"/>
                <a:gd name="connsiteX4" fmla="*/ 0 w 11587318"/>
                <a:gd name="connsiteY4" fmla="*/ 0 h 436019"/>
                <a:gd name="connsiteX0" fmla="*/ 0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0 w 11587318"/>
                <a:gd name="connsiteY4" fmla="*/ 0 h 421951"/>
                <a:gd name="connsiteX0" fmla="*/ 337625 w 11587318"/>
                <a:gd name="connsiteY0" fmla="*/ 14067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14067 h 421951"/>
                <a:gd name="connsiteX0" fmla="*/ 337625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0 h 421951"/>
                <a:gd name="connsiteX0" fmla="*/ 239151 w 11488844"/>
                <a:gd name="connsiteY0" fmla="*/ 0 h 436018"/>
                <a:gd name="connsiteX1" fmla="*/ 11488844 w 11488844"/>
                <a:gd name="connsiteY1" fmla="*/ 0 h 436018"/>
                <a:gd name="connsiteX2" fmla="*/ 11263762 w 11488844"/>
                <a:gd name="connsiteY2" fmla="*/ 421951 h 436018"/>
                <a:gd name="connsiteX3" fmla="*/ 0 w 11488844"/>
                <a:gd name="connsiteY3" fmla="*/ 436018 h 436018"/>
                <a:gd name="connsiteX4" fmla="*/ 239151 w 11488844"/>
                <a:gd name="connsiteY4" fmla="*/ 0 h 436018"/>
                <a:gd name="connsiteX0" fmla="*/ 211016 w 11460709"/>
                <a:gd name="connsiteY0" fmla="*/ 0 h 421951"/>
                <a:gd name="connsiteX1" fmla="*/ 11460709 w 11460709"/>
                <a:gd name="connsiteY1" fmla="*/ 0 h 421951"/>
                <a:gd name="connsiteX2" fmla="*/ 11235627 w 11460709"/>
                <a:gd name="connsiteY2" fmla="*/ 421951 h 421951"/>
                <a:gd name="connsiteX3" fmla="*/ 0 w 11460709"/>
                <a:gd name="connsiteY3" fmla="*/ 407883 h 421951"/>
                <a:gd name="connsiteX4" fmla="*/ 211016 w 11460709"/>
                <a:gd name="connsiteY4" fmla="*/ 0 h 421951"/>
                <a:gd name="connsiteX0" fmla="*/ 211016 w 11460709"/>
                <a:gd name="connsiteY0" fmla="*/ 0 h 436018"/>
                <a:gd name="connsiteX1" fmla="*/ 11460709 w 11460709"/>
                <a:gd name="connsiteY1" fmla="*/ 0 h 436018"/>
                <a:gd name="connsiteX2" fmla="*/ 11235627 w 11460709"/>
                <a:gd name="connsiteY2" fmla="*/ 421951 h 436018"/>
                <a:gd name="connsiteX3" fmla="*/ 0 w 11460709"/>
                <a:gd name="connsiteY3" fmla="*/ 436018 h 436018"/>
                <a:gd name="connsiteX4" fmla="*/ 211016 w 11460709"/>
                <a:gd name="connsiteY4" fmla="*/ 0 h 436018"/>
                <a:gd name="connsiteX0" fmla="*/ 196949 w 11446642"/>
                <a:gd name="connsiteY0" fmla="*/ 0 h 421951"/>
                <a:gd name="connsiteX1" fmla="*/ 11446642 w 11446642"/>
                <a:gd name="connsiteY1" fmla="*/ 0 h 421951"/>
                <a:gd name="connsiteX2" fmla="*/ 11221560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9"/>
                <a:gd name="connsiteX1" fmla="*/ 11446642 w 11446642"/>
                <a:gd name="connsiteY1" fmla="*/ 0 h 436019"/>
                <a:gd name="connsiteX2" fmla="*/ 11264026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0"/>
                <a:gd name="connsiteX1" fmla="*/ 11446642 w 11446642"/>
                <a:gd name="connsiteY1" fmla="*/ 0 h 421950"/>
                <a:gd name="connsiteX2" fmla="*/ 11249870 w 11446642"/>
                <a:gd name="connsiteY2" fmla="*/ 407884 h 421950"/>
                <a:gd name="connsiteX3" fmla="*/ 0 w 11446642"/>
                <a:gd name="connsiteY3" fmla="*/ 421950 h 421950"/>
                <a:gd name="connsiteX4" fmla="*/ 196949 w 11446642"/>
                <a:gd name="connsiteY4" fmla="*/ 0 h 421950"/>
                <a:gd name="connsiteX0" fmla="*/ 196949 w 11446642"/>
                <a:gd name="connsiteY0" fmla="*/ 0 h 436019"/>
                <a:gd name="connsiteX1" fmla="*/ 11446642 w 11446642"/>
                <a:gd name="connsiteY1" fmla="*/ 0 h 436019"/>
                <a:gd name="connsiteX2" fmla="*/ 11235715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1"/>
                <a:gd name="connsiteX1" fmla="*/ 11446642 w 11446642"/>
                <a:gd name="connsiteY1" fmla="*/ 0 h 421951"/>
                <a:gd name="connsiteX2" fmla="*/ 11207404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8"/>
                <a:gd name="connsiteX1" fmla="*/ 11446642 w 11446642"/>
                <a:gd name="connsiteY1" fmla="*/ 0 h 436018"/>
                <a:gd name="connsiteX2" fmla="*/ 11249870 w 11446642"/>
                <a:gd name="connsiteY2" fmla="*/ 436018 h 436018"/>
                <a:gd name="connsiteX3" fmla="*/ 0 w 11446642"/>
                <a:gd name="connsiteY3" fmla="*/ 421950 h 436018"/>
                <a:gd name="connsiteX4" fmla="*/ 196949 w 11446642"/>
                <a:gd name="connsiteY4" fmla="*/ 0 h 436018"/>
                <a:gd name="connsiteX0" fmla="*/ 196949 w 11446642"/>
                <a:gd name="connsiteY0" fmla="*/ 0 h 421950"/>
                <a:gd name="connsiteX1" fmla="*/ 11446642 w 11446642"/>
                <a:gd name="connsiteY1" fmla="*/ 0 h 421950"/>
                <a:gd name="connsiteX2" fmla="*/ 11179094 w 11446642"/>
                <a:gd name="connsiteY2" fmla="*/ 421950 h 421950"/>
                <a:gd name="connsiteX3" fmla="*/ 0 w 11446642"/>
                <a:gd name="connsiteY3" fmla="*/ 421950 h 421950"/>
                <a:gd name="connsiteX4" fmla="*/ 196949 w 11446642"/>
                <a:gd name="connsiteY4" fmla="*/ 0 h 42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6642" h="421950">
                  <a:moveTo>
                    <a:pt x="196949" y="0"/>
                  </a:moveTo>
                  <a:lnTo>
                    <a:pt x="11446642" y="0"/>
                  </a:lnTo>
                  <a:lnTo>
                    <a:pt x="11179094" y="421950"/>
                  </a:lnTo>
                  <a:lnTo>
                    <a:pt x="0" y="421950"/>
                  </a:lnTo>
                  <a:lnTo>
                    <a:pt x="196949"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spcAft>
                  <a:spcPts val="1200"/>
                </a:spcAft>
              </a:pPr>
              <a:endParaRPr lang="en-US" sz="3599" dirty="0">
                <a:solidFill>
                  <a:schemeClr val="tx2"/>
                </a:solidFill>
                <a:latin typeface="Arial"/>
              </a:endParaRPr>
            </a:p>
          </p:txBody>
        </p:sp>
        <p:sp>
          <p:nvSpPr>
            <p:cNvPr id="6" name="TextBox 5">
              <a:extLst>
                <a:ext uri="{FF2B5EF4-FFF2-40B4-BE49-F238E27FC236}">
                  <a16:creationId xmlns:a16="http://schemas.microsoft.com/office/drawing/2014/main" id="{8DD73C19-C4C4-4845-8484-094849734585}"/>
                </a:ext>
              </a:extLst>
            </p:cNvPr>
            <p:cNvSpPr txBox="1"/>
            <p:nvPr/>
          </p:nvSpPr>
          <p:spPr>
            <a:xfrm>
              <a:off x="492368" y="4026152"/>
              <a:ext cx="4164037" cy="503547"/>
            </a:xfrm>
            <a:prstGeom prst="rect">
              <a:avLst/>
            </a:prstGeom>
            <a:noFill/>
          </p:spPr>
          <p:txBody>
            <a:bodyPr wrap="square" lIns="0" tIns="0" rIns="0" bIns="0" rtlCol="0" anchor="t">
              <a:noAutofit/>
            </a:bodyPr>
            <a:lstStyle/>
            <a:p>
              <a:pPr>
                <a:spcAft>
                  <a:spcPts val="1200"/>
                </a:spcAft>
              </a:pPr>
              <a:r>
                <a:rPr lang="en-GB" sz="1999" b="1" dirty="0">
                  <a:solidFill>
                    <a:srgbClr val="FF8000"/>
                  </a:solidFill>
                </a:rPr>
                <a:t>CHECKPOINT ENGAGE</a:t>
              </a:r>
              <a:r>
                <a:rPr lang="en-GB" sz="1200" baseline="75000" dirty="0">
                  <a:solidFill>
                    <a:srgbClr val="FF8000"/>
                  </a:solidFill>
                </a:rPr>
                <a:t>TM</a:t>
              </a:r>
              <a:endParaRPr lang="en-US" sz="1200" baseline="75000" dirty="0">
                <a:solidFill>
                  <a:srgbClr val="FF8000"/>
                </a:solidFill>
              </a:endParaRPr>
            </a:p>
            <a:p>
              <a:endParaRPr lang="en-US" sz="1400" dirty="0" err="1"/>
            </a:p>
          </p:txBody>
        </p:sp>
        <p:sp>
          <p:nvSpPr>
            <p:cNvPr id="42" name="Chord 41">
              <a:extLst>
                <a:ext uri="{FF2B5EF4-FFF2-40B4-BE49-F238E27FC236}">
                  <a16:creationId xmlns:a16="http://schemas.microsoft.com/office/drawing/2014/main" id="{2CE2399D-C06B-0249-B05A-E98166D82965}"/>
                </a:ext>
              </a:extLst>
            </p:cNvPr>
            <p:cNvSpPr/>
            <p:nvPr/>
          </p:nvSpPr>
          <p:spPr>
            <a:xfrm rot="8100000">
              <a:off x="859706" y="5134950"/>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hord 43">
              <a:extLst>
                <a:ext uri="{FF2B5EF4-FFF2-40B4-BE49-F238E27FC236}">
                  <a16:creationId xmlns:a16="http://schemas.microsoft.com/office/drawing/2014/main" id="{D6F819D4-E92B-F541-8D68-B8720FE86242}"/>
                </a:ext>
              </a:extLst>
            </p:cNvPr>
            <p:cNvSpPr/>
            <p:nvPr/>
          </p:nvSpPr>
          <p:spPr>
            <a:xfrm rot="8100000">
              <a:off x="4517306" y="5134950"/>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Chord 44">
              <a:extLst>
                <a:ext uri="{FF2B5EF4-FFF2-40B4-BE49-F238E27FC236}">
                  <a16:creationId xmlns:a16="http://schemas.microsoft.com/office/drawing/2014/main" id="{05366D7A-24E4-C640-8CDE-C8EB4A4AE21F}"/>
                </a:ext>
              </a:extLst>
            </p:cNvPr>
            <p:cNvSpPr/>
            <p:nvPr/>
          </p:nvSpPr>
          <p:spPr>
            <a:xfrm rot="8100000">
              <a:off x="8090499" y="5134950"/>
              <a:ext cx="1245704" cy="1245704"/>
            </a:xfrm>
            <a:prstGeom prst="chord">
              <a:avLst>
                <a:gd name="adj1" fmla="val 2700000"/>
                <a:gd name="adj2" fmla="val 13555705"/>
              </a:avLst>
            </a:prstGeom>
            <a:solidFill>
              <a:schemeClr val="bg1"/>
            </a:solidFill>
            <a:ln>
              <a:noFill/>
            </a:ln>
            <a:effectLst>
              <a:innerShdw blurRad="63500" dist="50800" dir="612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descr="A close up of a sign&#10;&#10;Description automatically generated">
              <a:extLst>
                <a:ext uri="{FF2B5EF4-FFF2-40B4-BE49-F238E27FC236}">
                  <a16:creationId xmlns:a16="http://schemas.microsoft.com/office/drawing/2014/main" id="{AACC34E1-FEDA-FA48-B0F9-134598EBC65F}"/>
                </a:ext>
              </a:extLst>
            </p:cNvPr>
            <p:cNvPicPr>
              <a:picLocks noChangeAspect="1"/>
            </p:cNvPicPr>
            <p:nvPr/>
          </p:nvPicPr>
          <p:blipFill rotWithShape="1">
            <a:blip r:embed="rId8"/>
            <a:srcRect l="-4017" t="67712" r="55606" b="2951"/>
            <a:stretch/>
          </p:blipFill>
          <p:spPr>
            <a:xfrm>
              <a:off x="8244798" y="5254835"/>
              <a:ext cx="845961" cy="759358"/>
            </a:xfrm>
            <a:prstGeom prst="rect">
              <a:avLst/>
            </a:prstGeom>
          </p:spPr>
        </p:pic>
        <p:sp>
          <p:nvSpPr>
            <p:cNvPr id="66" name="Arrow: Chevron 65">
              <a:extLst>
                <a:ext uri="{FF2B5EF4-FFF2-40B4-BE49-F238E27FC236}">
                  <a16:creationId xmlns:a16="http://schemas.microsoft.com/office/drawing/2014/main" id="{ACFDF98F-3AD3-4834-B48C-8E91E04F49F6}"/>
                </a:ext>
              </a:extLst>
            </p:cNvPr>
            <p:cNvSpPr/>
            <p:nvPr/>
          </p:nvSpPr>
          <p:spPr>
            <a:xfrm>
              <a:off x="5798105" y="4357123"/>
              <a:ext cx="8364123" cy="421951"/>
            </a:xfrm>
            <a:prstGeom prst="chevron">
              <a:avLst>
                <a:gd name="adj" fmla="val 11833"/>
              </a:avLst>
            </a:prstGeom>
            <a:noFill/>
            <a:ln w="38100">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spcAft>
                  <a:spcPts val="1200"/>
                </a:spcAft>
              </a:pPr>
              <a:r>
                <a:rPr lang="en-GB" sz="1500" dirty="0">
                  <a:solidFill>
                    <a:schemeClr val="tx2"/>
                  </a:solidFill>
                  <a:latin typeface="Arial"/>
                </a:rPr>
                <a:t>THOMSON REUTERS AUDIT INTELLIGENCE powered by INFLO</a:t>
              </a:r>
              <a:endParaRPr lang="en-US" sz="1500" dirty="0">
                <a:solidFill>
                  <a:schemeClr val="tx2"/>
                </a:solidFill>
                <a:latin typeface="Arial"/>
              </a:endParaRPr>
            </a:p>
          </p:txBody>
        </p:sp>
        <p:pic>
          <p:nvPicPr>
            <p:cNvPr id="21" name="Picture 20">
              <a:extLst>
                <a:ext uri="{FF2B5EF4-FFF2-40B4-BE49-F238E27FC236}">
                  <a16:creationId xmlns:a16="http://schemas.microsoft.com/office/drawing/2014/main" id="{49539B0D-DC2A-7E45-9CD2-9C6487338F89}"/>
                </a:ext>
              </a:extLst>
            </p:cNvPr>
            <p:cNvPicPr>
              <a:picLocks noChangeAspect="1"/>
            </p:cNvPicPr>
            <p:nvPr/>
          </p:nvPicPr>
          <p:blipFill>
            <a:blip r:embed="rId9"/>
            <a:stretch>
              <a:fillRect/>
            </a:stretch>
          </p:blipFill>
          <p:spPr>
            <a:xfrm>
              <a:off x="1159671" y="5375200"/>
              <a:ext cx="673186" cy="700331"/>
            </a:xfrm>
            <a:prstGeom prst="rect">
              <a:avLst/>
            </a:prstGeom>
          </p:spPr>
        </p:pic>
        <p:pic>
          <p:nvPicPr>
            <p:cNvPr id="23" name="Picture 22">
              <a:extLst>
                <a:ext uri="{FF2B5EF4-FFF2-40B4-BE49-F238E27FC236}">
                  <a16:creationId xmlns:a16="http://schemas.microsoft.com/office/drawing/2014/main" id="{2A474393-1AA2-A248-8BA7-14E7293C4E26}"/>
                </a:ext>
              </a:extLst>
            </p:cNvPr>
            <p:cNvPicPr>
              <a:picLocks noChangeAspect="1"/>
            </p:cNvPicPr>
            <p:nvPr/>
          </p:nvPicPr>
          <p:blipFill rotWithShape="1">
            <a:blip r:embed="rId10"/>
            <a:srcRect l="5829" t="9178"/>
            <a:stretch/>
          </p:blipFill>
          <p:spPr>
            <a:xfrm>
              <a:off x="4780813" y="5375200"/>
              <a:ext cx="724071" cy="694735"/>
            </a:xfrm>
            <a:prstGeom prst="rect">
              <a:avLst/>
            </a:prstGeom>
          </p:spPr>
        </p:pic>
      </p:grpSp>
      <p:sp>
        <p:nvSpPr>
          <p:cNvPr id="53" name="Slide Number Placeholder 1">
            <a:extLst>
              <a:ext uri="{FF2B5EF4-FFF2-40B4-BE49-F238E27FC236}">
                <a16:creationId xmlns:a16="http://schemas.microsoft.com/office/drawing/2014/main" id="{93F0BFA4-4728-F44D-9112-BD667A23A147}"/>
              </a:ext>
            </a:extLst>
          </p:cNvPr>
          <p:cNvSpPr txBox="1">
            <a:spLocks/>
          </p:cNvSpPr>
          <p:nvPr/>
        </p:nvSpPr>
        <p:spPr>
          <a:xfrm>
            <a:off x="374904" y="6556248"/>
            <a:ext cx="386695" cy="304800"/>
          </a:xfrm>
          <a:prstGeom prst="rect">
            <a:avLst/>
          </a:prstGeom>
        </p:spPr>
        <p:txBody>
          <a:bodyPr lIns="0" tIns="0" rIns="0" b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655226-6E4F-8847-85CD-AF95F3D3F39A}" type="slidenum">
              <a:rPr lang="en-US" sz="1000" smtClean="0">
                <a:solidFill>
                  <a:schemeClr val="accent6"/>
                </a:solidFill>
              </a:rPr>
              <a:pPr/>
              <a:t>24</a:t>
            </a:fld>
            <a:endParaRPr lang="en-US" sz="1000" dirty="0">
              <a:solidFill>
                <a:schemeClr val="accent6"/>
              </a:solidFill>
            </a:endParaRPr>
          </a:p>
        </p:txBody>
      </p:sp>
      <p:sp>
        <p:nvSpPr>
          <p:cNvPr id="54" name="Footer Placeholder 3">
            <a:extLst>
              <a:ext uri="{FF2B5EF4-FFF2-40B4-BE49-F238E27FC236}">
                <a16:creationId xmlns:a16="http://schemas.microsoft.com/office/drawing/2014/main" id="{9D27FEAC-D3CC-B545-A412-E98565755FA2}"/>
              </a:ext>
            </a:extLst>
          </p:cNvPr>
          <p:cNvSpPr txBox="1">
            <a:spLocks/>
          </p:cNvSpPr>
          <p:nvPr/>
        </p:nvSpPr>
        <p:spPr>
          <a:xfrm>
            <a:off x="768096" y="6556248"/>
            <a:ext cx="5321300" cy="304799"/>
          </a:xfrm>
          <a:prstGeom prst="rect">
            <a:avLst/>
          </a:prstGeom>
        </p:spPr>
        <p:txBody>
          <a:bodyPr lIns="0" tIns="0" rIns="0" b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accent6"/>
                </a:solidFill>
              </a:rPr>
              <a:t>Tax Professionals 2019 Roadshow</a:t>
            </a:r>
          </a:p>
        </p:txBody>
      </p:sp>
      <p:sp>
        <p:nvSpPr>
          <p:cNvPr id="33" name="Oval 32">
            <a:extLst>
              <a:ext uri="{FF2B5EF4-FFF2-40B4-BE49-F238E27FC236}">
                <a16:creationId xmlns:a16="http://schemas.microsoft.com/office/drawing/2014/main" id="{AC132642-BB6A-3040-A989-29EDE4C27C75}"/>
              </a:ext>
            </a:extLst>
          </p:cNvPr>
          <p:cNvSpPr/>
          <p:nvPr/>
        </p:nvSpPr>
        <p:spPr>
          <a:xfrm>
            <a:off x="8032532" y="5035642"/>
            <a:ext cx="1406080" cy="1343207"/>
          </a:xfrm>
          <a:prstGeom prst="ellipse">
            <a:avLst/>
          </a:prstGeom>
          <a:solidFill>
            <a:schemeClr val="tx2">
              <a:alpha val="0"/>
            </a:schemeClr>
          </a:solidFill>
          <a:ln>
            <a:solidFill>
              <a:schemeClr val="bg1">
                <a:alpha val="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000" b="1" dirty="0">
                <a:solidFill>
                  <a:schemeClr val="bg1">
                    <a:alpha val="0"/>
                  </a:schemeClr>
                </a:solidFill>
              </a:rPr>
              <a:t>AI-powered Checkpoint research </a:t>
            </a:r>
            <a:endParaRPr lang="en-US" sz="1000" dirty="0">
              <a:solidFill>
                <a:schemeClr val="bg1">
                  <a:alpha val="0"/>
                </a:schemeClr>
              </a:solidFill>
            </a:endParaRPr>
          </a:p>
        </p:txBody>
      </p:sp>
    </p:spTree>
    <p:extLst>
      <p:ext uri="{BB962C8B-B14F-4D97-AF65-F5344CB8AC3E}">
        <p14:creationId xmlns:p14="http://schemas.microsoft.com/office/powerpoint/2010/main" val="72352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6E4EC37-7E5D-4981-86AD-A69737C2D562}"/>
              </a:ext>
            </a:extLst>
          </p:cNvPr>
          <p:cNvPicPr>
            <a:picLocks noChangeAspect="1"/>
          </p:cNvPicPr>
          <p:nvPr/>
        </p:nvPicPr>
        <p:blipFill rotWithShape="1">
          <a:blip r:embed="rId6"/>
          <a:srcRect t="53933"/>
          <a:stretch/>
        </p:blipFill>
        <p:spPr>
          <a:xfrm>
            <a:off x="419311" y="2566262"/>
            <a:ext cx="8006262" cy="1217527"/>
          </a:xfrm>
          <a:prstGeom prst="rect">
            <a:avLst/>
          </a:prstGeom>
        </p:spPr>
      </p:pic>
      <p:sp>
        <p:nvSpPr>
          <p:cNvPr id="25" name="Arrow: Pentagon 24">
            <a:extLst>
              <a:ext uri="{FF2B5EF4-FFF2-40B4-BE49-F238E27FC236}">
                <a16:creationId xmlns:a16="http://schemas.microsoft.com/office/drawing/2014/main" id="{46E254B0-97AA-485F-AF7A-CD67DD065462}"/>
              </a:ext>
            </a:extLst>
          </p:cNvPr>
          <p:cNvSpPr/>
          <p:nvPr/>
        </p:nvSpPr>
        <p:spPr>
          <a:xfrm>
            <a:off x="419311" y="1405140"/>
            <a:ext cx="9729426" cy="2561360"/>
          </a:xfrm>
          <a:prstGeom prst="homePlate">
            <a:avLst/>
          </a:prstGeom>
          <a:no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9"/>
          </a:p>
        </p:txBody>
      </p:sp>
      <p:sp>
        <p:nvSpPr>
          <p:cNvPr id="24" name="Oval 23">
            <a:extLst>
              <a:ext uri="{FF2B5EF4-FFF2-40B4-BE49-F238E27FC236}">
                <a16:creationId xmlns:a16="http://schemas.microsoft.com/office/drawing/2014/main" id="{C502870D-A656-49CE-8871-CD1F101A031B}"/>
              </a:ext>
            </a:extLst>
          </p:cNvPr>
          <p:cNvSpPr/>
          <p:nvPr/>
        </p:nvSpPr>
        <p:spPr>
          <a:xfrm>
            <a:off x="9036103" y="1314447"/>
            <a:ext cx="2733411" cy="2611186"/>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2399" b="1" dirty="0">
                <a:solidFill>
                  <a:schemeClr val="bg1"/>
                </a:solidFill>
              </a:rPr>
              <a:t>AI-powered Checkpoint research </a:t>
            </a:r>
            <a:endParaRPr lang="en-US" sz="2399" dirty="0">
              <a:solidFill>
                <a:schemeClr val="bg1"/>
              </a:solidFill>
            </a:endParaRPr>
          </a:p>
        </p:txBody>
      </p:sp>
      <p:sp>
        <p:nvSpPr>
          <p:cNvPr id="12" name="Slide Number Placeholder 1">
            <a:extLst>
              <a:ext uri="{FF2B5EF4-FFF2-40B4-BE49-F238E27FC236}">
                <a16:creationId xmlns:a16="http://schemas.microsoft.com/office/drawing/2014/main" id="{9D413337-7D29-344E-B980-099766BF0791}"/>
              </a:ext>
            </a:extLst>
          </p:cNvPr>
          <p:cNvSpPr txBox="1">
            <a:spLocks/>
          </p:cNvSpPr>
          <p:nvPr/>
        </p:nvSpPr>
        <p:spPr>
          <a:xfrm>
            <a:off x="374904" y="6556248"/>
            <a:ext cx="386695" cy="304800"/>
          </a:xfrm>
          <a:prstGeom prst="rect">
            <a:avLst/>
          </a:prstGeom>
        </p:spPr>
        <p:txBody>
          <a:bodyPr lIns="0" tIns="0" rIns="0" b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655226-6E4F-8847-85CD-AF95F3D3F39A}" type="slidenum">
              <a:rPr lang="en-US" sz="1000" smtClean="0">
                <a:solidFill>
                  <a:schemeClr val="accent6"/>
                </a:solidFill>
              </a:rPr>
              <a:pPr/>
              <a:t>25</a:t>
            </a:fld>
            <a:endParaRPr lang="en-US" sz="1000" dirty="0">
              <a:solidFill>
                <a:schemeClr val="accent6"/>
              </a:solidFill>
            </a:endParaRPr>
          </a:p>
        </p:txBody>
      </p:sp>
      <p:sp>
        <p:nvSpPr>
          <p:cNvPr id="13" name="Footer Placeholder 3">
            <a:extLst>
              <a:ext uri="{FF2B5EF4-FFF2-40B4-BE49-F238E27FC236}">
                <a16:creationId xmlns:a16="http://schemas.microsoft.com/office/drawing/2014/main" id="{DDB4E81D-9782-9C4B-9B58-3BD48BD7370D}"/>
              </a:ext>
            </a:extLst>
          </p:cNvPr>
          <p:cNvSpPr txBox="1">
            <a:spLocks/>
          </p:cNvSpPr>
          <p:nvPr/>
        </p:nvSpPr>
        <p:spPr>
          <a:xfrm>
            <a:off x="768096" y="6556248"/>
            <a:ext cx="5321300" cy="304799"/>
          </a:xfrm>
          <a:prstGeom prst="rect">
            <a:avLst/>
          </a:prstGeom>
        </p:spPr>
        <p:txBody>
          <a:bodyPr lIns="0" tIns="0" rIns="0" b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accent6"/>
                </a:solidFill>
              </a:rPr>
              <a:t>Tax Professionals 2019 Roadshow</a:t>
            </a:r>
          </a:p>
        </p:txBody>
      </p:sp>
      <p:sp>
        <p:nvSpPr>
          <p:cNvPr id="14" name="Title 3">
            <a:extLst>
              <a:ext uri="{FF2B5EF4-FFF2-40B4-BE49-F238E27FC236}">
                <a16:creationId xmlns:a16="http://schemas.microsoft.com/office/drawing/2014/main" id="{6543AD05-945E-F943-9051-AAB59876172A}"/>
              </a:ext>
            </a:extLst>
          </p:cNvPr>
          <p:cNvSpPr txBox="1">
            <a:spLocks/>
          </p:cNvSpPr>
          <p:nvPr/>
        </p:nvSpPr>
        <p:spPr>
          <a:xfrm>
            <a:off x="373063" y="713491"/>
            <a:ext cx="11445875" cy="428678"/>
          </a:xfrm>
          <a:prstGeom prst="rect">
            <a:avLst/>
          </a:prstGeom>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3200" b="1" dirty="0">
                <a:latin typeface="Arial" panose="020B0604020202020204" pitchFamily="34" charset="0"/>
                <a:cs typeface="Arial" panose="020B0604020202020204" pitchFamily="34" charset="0"/>
              </a:rPr>
              <a:t>New </a:t>
            </a:r>
            <a:r>
              <a:rPr lang="en-US" sz="3200" b="1" dirty="0" err="1">
                <a:latin typeface="Arial" panose="020B0604020202020204" pitchFamily="34" charset="0"/>
                <a:cs typeface="Arial" panose="020B0604020202020204" pitchFamily="34" charset="0"/>
              </a:rPr>
              <a:t>Checkpoint</a:t>
            </a:r>
            <a:r>
              <a:rPr lang="en-US" sz="1400" baseline="100000" dirty="0" err="1">
                <a:solidFill>
                  <a:srgbClr val="FF8000"/>
                </a:solidFill>
              </a:rPr>
              <a:t>TM</a:t>
            </a:r>
            <a:r>
              <a:rPr lang="en-US" sz="3200" b="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The Intelligent Tax Research Solution</a:t>
            </a:r>
          </a:p>
        </p:txBody>
      </p:sp>
      <p:sp>
        <p:nvSpPr>
          <p:cNvPr id="15" name="Arrow: Chevron 64">
            <a:extLst>
              <a:ext uri="{FF2B5EF4-FFF2-40B4-BE49-F238E27FC236}">
                <a16:creationId xmlns:a16="http://schemas.microsoft.com/office/drawing/2014/main" id="{B6F5B67F-3A1D-DE4B-9120-84EEA27021A9}"/>
              </a:ext>
            </a:extLst>
          </p:cNvPr>
          <p:cNvSpPr/>
          <p:nvPr/>
        </p:nvSpPr>
        <p:spPr>
          <a:xfrm>
            <a:off x="189267" y="4144070"/>
            <a:ext cx="11375755" cy="421950"/>
          </a:xfrm>
          <a:custGeom>
            <a:avLst/>
            <a:gdLst>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78065 w 11665383"/>
              <a:gd name="connsiteY5" fmla="*/ 210976 h 421951"/>
              <a:gd name="connsiteX6" fmla="*/ 0 w 11665383"/>
              <a:gd name="connsiteY6" fmla="*/ 0 h 421951"/>
              <a:gd name="connsiteX0" fmla="*/ 0 w 11665383"/>
              <a:gd name="connsiteY0" fmla="*/ 0 h 421951"/>
              <a:gd name="connsiteX1" fmla="*/ 11587318 w 11665383"/>
              <a:gd name="connsiteY1" fmla="*/ 0 h 421951"/>
              <a:gd name="connsiteX2" fmla="*/ 11665383 w 11665383"/>
              <a:gd name="connsiteY2" fmla="*/ 210976 h 421951"/>
              <a:gd name="connsiteX3" fmla="*/ 11587318 w 11665383"/>
              <a:gd name="connsiteY3" fmla="*/ 421951 h 421951"/>
              <a:gd name="connsiteX4" fmla="*/ 0 w 11665383"/>
              <a:gd name="connsiteY4" fmla="*/ 421951 h 421951"/>
              <a:gd name="connsiteX5" fmla="*/ 0 w 11665383"/>
              <a:gd name="connsiteY5" fmla="*/ 0 h 421951"/>
              <a:gd name="connsiteX0" fmla="*/ 0 w 11587318"/>
              <a:gd name="connsiteY0" fmla="*/ 0 h 421951"/>
              <a:gd name="connsiteX1" fmla="*/ 11587318 w 11587318"/>
              <a:gd name="connsiteY1" fmla="*/ 0 h 421951"/>
              <a:gd name="connsiteX2" fmla="*/ 11587318 w 11587318"/>
              <a:gd name="connsiteY2" fmla="*/ 421951 h 421951"/>
              <a:gd name="connsiteX3" fmla="*/ 0 w 11587318"/>
              <a:gd name="connsiteY3" fmla="*/ 421951 h 421951"/>
              <a:gd name="connsiteX4" fmla="*/ 0 w 11587318"/>
              <a:gd name="connsiteY4" fmla="*/ 0 h 421951"/>
              <a:gd name="connsiteX0" fmla="*/ 0 w 11587318"/>
              <a:gd name="connsiteY0" fmla="*/ 0 h 436019"/>
              <a:gd name="connsiteX1" fmla="*/ 11587318 w 11587318"/>
              <a:gd name="connsiteY1" fmla="*/ 0 h 436019"/>
              <a:gd name="connsiteX2" fmla="*/ 11418506 w 11587318"/>
              <a:gd name="connsiteY2" fmla="*/ 436019 h 436019"/>
              <a:gd name="connsiteX3" fmla="*/ 0 w 11587318"/>
              <a:gd name="connsiteY3" fmla="*/ 421951 h 436019"/>
              <a:gd name="connsiteX4" fmla="*/ 0 w 11587318"/>
              <a:gd name="connsiteY4" fmla="*/ 0 h 436019"/>
              <a:gd name="connsiteX0" fmla="*/ 0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0 w 11587318"/>
              <a:gd name="connsiteY4" fmla="*/ 0 h 421951"/>
              <a:gd name="connsiteX0" fmla="*/ 337625 w 11587318"/>
              <a:gd name="connsiteY0" fmla="*/ 14067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14067 h 421951"/>
              <a:gd name="connsiteX0" fmla="*/ 337625 w 11587318"/>
              <a:gd name="connsiteY0" fmla="*/ 0 h 421951"/>
              <a:gd name="connsiteX1" fmla="*/ 11587318 w 11587318"/>
              <a:gd name="connsiteY1" fmla="*/ 0 h 421951"/>
              <a:gd name="connsiteX2" fmla="*/ 11362236 w 11587318"/>
              <a:gd name="connsiteY2" fmla="*/ 421951 h 421951"/>
              <a:gd name="connsiteX3" fmla="*/ 0 w 11587318"/>
              <a:gd name="connsiteY3" fmla="*/ 421951 h 421951"/>
              <a:gd name="connsiteX4" fmla="*/ 337625 w 11587318"/>
              <a:gd name="connsiteY4" fmla="*/ 0 h 421951"/>
              <a:gd name="connsiteX0" fmla="*/ 239151 w 11488844"/>
              <a:gd name="connsiteY0" fmla="*/ 0 h 436018"/>
              <a:gd name="connsiteX1" fmla="*/ 11488844 w 11488844"/>
              <a:gd name="connsiteY1" fmla="*/ 0 h 436018"/>
              <a:gd name="connsiteX2" fmla="*/ 11263762 w 11488844"/>
              <a:gd name="connsiteY2" fmla="*/ 421951 h 436018"/>
              <a:gd name="connsiteX3" fmla="*/ 0 w 11488844"/>
              <a:gd name="connsiteY3" fmla="*/ 436018 h 436018"/>
              <a:gd name="connsiteX4" fmla="*/ 239151 w 11488844"/>
              <a:gd name="connsiteY4" fmla="*/ 0 h 436018"/>
              <a:gd name="connsiteX0" fmla="*/ 211016 w 11460709"/>
              <a:gd name="connsiteY0" fmla="*/ 0 h 421951"/>
              <a:gd name="connsiteX1" fmla="*/ 11460709 w 11460709"/>
              <a:gd name="connsiteY1" fmla="*/ 0 h 421951"/>
              <a:gd name="connsiteX2" fmla="*/ 11235627 w 11460709"/>
              <a:gd name="connsiteY2" fmla="*/ 421951 h 421951"/>
              <a:gd name="connsiteX3" fmla="*/ 0 w 11460709"/>
              <a:gd name="connsiteY3" fmla="*/ 407883 h 421951"/>
              <a:gd name="connsiteX4" fmla="*/ 211016 w 11460709"/>
              <a:gd name="connsiteY4" fmla="*/ 0 h 421951"/>
              <a:gd name="connsiteX0" fmla="*/ 211016 w 11460709"/>
              <a:gd name="connsiteY0" fmla="*/ 0 h 436018"/>
              <a:gd name="connsiteX1" fmla="*/ 11460709 w 11460709"/>
              <a:gd name="connsiteY1" fmla="*/ 0 h 436018"/>
              <a:gd name="connsiteX2" fmla="*/ 11235627 w 11460709"/>
              <a:gd name="connsiteY2" fmla="*/ 421951 h 436018"/>
              <a:gd name="connsiteX3" fmla="*/ 0 w 11460709"/>
              <a:gd name="connsiteY3" fmla="*/ 436018 h 436018"/>
              <a:gd name="connsiteX4" fmla="*/ 211016 w 11460709"/>
              <a:gd name="connsiteY4" fmla="*/ 0 h 436018"/>
              <a:gd name="connsiteX0" fmla="*/ 196949 w 11446642"/>
              <a:gd name="connsiteY0" fmla="*/ 0 h 421951"/>
              <a:gd name="connsiteX1" fmla="*/ 11446642 w 11446642"/>
              <a:gd name="connsiteY1" fmla="*/ 0 h 421951"/>
              <a:gd name="connsiteX2" fmla="*/ 11221560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9"/>
              <a:gd name="connsiteX1" fmla="*/ 11446642 w 11446642"/>
              <a:gd name="connsiteY1" fmla="*/ 0 h 436019"/>
              <a:gd name="connsiteX2" fmla="*/ 11264026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0"/>
              <a:gd name="connsiteX1" fmla="*/ 11446642 w 11446642"/>
              <a:gd name="connsiteY1" fmla="*/ 0 h 421950"/>
              <a:gd name="connsiteX2" fmla="*/ 11249870 w 11446642"/>
              <a:gd name="connsiteY2" fmla="*/ 407884 h 421950"/>
              <a:gd name="connsiteX3" fmla="*/ 0 w 11446642"/>
              <a:gd name="connsiteY3" fmla="*/ 421950 h 421950"/>
              <a:gd name="connsiteX4" fmla="*/ 196949 w 11446642"/>
              <a:gd name="connsiteY4" fmla="*/ 0 h 421950"/>
              <a:gd name="connsiteX0" fmla="*/ 196949 w 11446642"/>
              <a:gd name="connsiteY0" fmla="*/ 0 h 436019"/>
              <a:gd name="connsiteX1" fmla="*/ 11446642 w 11446642"/>
              <a:gd name="connsiteY1" fmla="*/ 0 h 436019"/>
              <a:gd name="connsiteX2" fmla="*/ 11235715 w 11446642"/>
              <a:gd name="connsiteY2" fmla="*/ 436019 h 436019"/>
              <a:gd name="connsiteX3" fmla="*/ 0 w 11446642"/>
              <a:gd name="connsiteY3" fmla="*/ 421950 h 436019"/>
              <a:gd name="connsiteX4" fmla="*/ 196949 w 11446642"/>
              <a:gd name="connsiteY4" fmla="*/ 0 h 436019"/>
              <a:gd name="connsiteX0" fmla="*/ 196949 w 11446642"/>
              <a:gd name="connsiteY0" fmla="*/ 0 h 421951"/>
              <a:gd name="connsiteX1" fmla="*/ 11446642 w 11446642"/>
              <a:gd name="connsiteY1" fmla="*/ 0 h 421951"/>
              <a:gd name="connsiteX2" fmla="*/ 11207404 w 11446642"/>
              <a:gd name="connsiteY2" fmla="*/ 421951 h 421951"/>
              <a:gd name="connsiteX3" fmla="*/ 0 w 11446642"/>
              <a:gd name="connsiteY3" fmla="*/ 421950 h 421951"/>
              <a:gd name="connsiteX4" fmla="*/ 196949 w 11446642"/>
              <a:gd name="connsiteY4" fmla="*/ 0 h 421951"/>
              <a:gd name="connsiteX0" fmla="*/ 196949 w 11446642"/>
              <a:gd name="connsiteY0" fmla="*/ 0 h 436018"/>
              <a:gd name="connsiteX1" fmla="*/ 11446642 w 11446642"/>
              <a:gd name="connsiteY1" fmla="*/ 0 h 436018"/>
              <a:gd name="connsiteX2" fmla="*/ 11249870 w 11446642"/>
              <a:gd name="connsiteY2" fmla="*/ 436018 h 436018"/>
              <a:gd name="connsiteX3" fmla="*/ 0 w 11446642"/>
              <a:gd name="connsiteY3" fmla="*/ 421950 h 436018"/>
              <a:gd name="connsiteX4" fmla="*/ 196949 w 11446642"/>
              <a:gd name="connsiteY4" fmla="*/ 0 h 436018"/>
              <a:gd name="connsiteX0" fmla="*/ 196949 w 11446642"/>
              <a:gd name="connsiteY0" fmla="*/ 0 h 421950"/>
              <a:gd name="connsiteX1" fmla="*/ 11446642 w 11446642"/>
              <a:gd name="connsiteY1" fmla="*/ 0 h 421950"/>
              <a:gd name="connsiteX2" fmla="*/ 11179094 w 11446642"/>
              <a:gd name="connsiteY2" fmla="*/ 421950 h 421950"/>
              <a:gd name="connsiteX3" fmla="*/ 0 w 11446642"/>
              <a:gd name="connsiteY3" fmla="*/ 421950 h 421950"/>
              <a:gd name="connsiteX4" fmla="*/ 196949 w 11446642"/>
              <a:gd name="connsiteY4" fmla="*/ 0 h 42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6642" h="421950">
                <a:moveTo>
                  <a:pt x="196949" y="0"/>
                </a:moveTo>
                <a:lnTo>
                  <a:pt x="11446642" y="0"/>
                </a:lnTo>
                <a:lnTo>
                  <a:pt x="11179094" y="421950"/>
                </a:lnTo>
                <a:lnTo>
                  <a:pt x="0" y="421950"/>
                </a:lnTo>
                <a:lnTo>
                  <a:pt x="196949" y="0"/>
                </a:lnTo>
                <a:close/>
              </a:path>
            </a:pathLst>
          </a:cu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wrap="square" lIns="17995" rIns="17995"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spcAft>
                <a:spcPts val="1200"/>
              </a:spcAft>
            </a:pPr>
            <a:r>
              <a:rPr lang="en-US" b="1" dirty="0">
                <a:solidFill>
                  <a:schemeClr val="bg1"/>
                </a:solidFill>
              </a:rPr>
              <a:t>98% of customers interviewed rated the new Checkpoint experience a 4 or a 5 </a:t>
            </a:r>
            <a:r>
              <a:rPr lang="en-US" sz="1200" dirty="0">
                <a:solidFill>
                  <a:schemeClr val="bg1"/>
                </a:solidFill>
              </a:rPr>
              <a:t>(out of a possible 5)</a:t>
            </a:r>
          </a:p>
        </p:txBody>
      </p:sp>
      <p:sp>
        <p:nvSpPr>
          <p:cNvPr id="16" name="Speech Bubble: Oval 12">
            <a:extLst>
              <a:ext uri="{FF2B5EF4-FFF2-40B4-BE49-F238E27FC236}">
                <a16:creationId xmlns:a16="http://schemas.microsoft.com/office/drawing/2014/main" id="{E13DB61D-E4E0-BF42-B57D-D622ECF5D93A}"/>
              </a:ext>
            </a:extLst>
          </p:cNvPr>
          <p:cNvSpPr/>
          <p:nvPr/>
        </p:nvSpPr>
        <p:spPr>
          <a:xfrm>
            <a:off x="768096" y="4743590"/>
            <a:ext cx="3730263" cy="1573953"/>
          </a:xfrm>
          <a:prstGeom prst="wedgeEllipseCallout">
            <a:avLst>
              <a:gd name="adj1" fmla="val 58165"/>
              <a:gd name="adj2" fmla="val -53064"/>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b="1" i="1" dirty="0"/>
              <a:t>“This will cut down time spent searching, it will make it easier for newcomers to learn the system, and it is easier on the eyes.” </a:t>
            </a:r>
          </a:p>
        </p:txBody>
      </p:sp>
      <p:sp>
        <p:nvSpPr>
          <p:cNvPr id="18" name="Speech Bubble: Oval 12">
            <a:extLst>
              <a:ext uri="{FF2B5EF4-FFF2-40B4-BE49-F238E27FC236}">
                <a16:creationId xmlns:a16="http://schemas.microsoft.com/office/drawing/2014/main" id="{91228186-7EF8-0744-8763-9A8BA0229A79}"/>
              </a:ext>
            </a:extLst>
          </p:cNvPr>
          <p:cNvSpPr/>
          <p:nvPr/>
        </p:nvSpPr>
        <p:spPr>
          <a:xfrm>
            <a:off x="5413535" y="4743590"/>
            <a:ext cx="5360482" cy="1573953"/>
          </a:xfrm>
          <a:prstGeom prst="wedgeEllipseCallout">
            <a:avLst>
              <a:gd name="adj1" fmla="val -43447"/>
              <a:gd name="adj2" fmla="val -54748"/>
            </a:avLst>
          </a:prstGeom>
          <a:solidFill>
            <a:schemeClr val="accent4"/>
          </a:solidFill>
          <a:ln w="19050">
            <a:solidFill>
              <a:schemeClr val="bg1"/>
            </a:solidFill>
          </a:ln>
          <a:effectLst>
            <a:outerShdw blurRad="50800" dist="38100" dir="2700000" algn="tl" rotWithShape="0">
              <a:prstClr val="black">
                <a:alpha val="2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b="1" i="1" dirty="0"/>
              <a:t>“If it’s…easier to find things, then I can delegate more work out to my staff and they'll be more adept at doing research. If the AI really works [like this], that's a homerun.”</a:t>
            </a:r>
          </a:p>
        </p:txBody>
      </p:sp>
      <p:pic>
        <p:nvPicPr>
          <p:cNvPr id="20" name="Picture 19">
            <a:extLst>
              <a:ext uri="{FF2B5EF4-FFF2-40B4-BE49-F238E27FC236}">
                <a16:creationId xmlns:a16="http://schemas.microsoft.com/office/drawing/2014/main" id="{60A3EA35-4017-A44F-AE31-B102EFDB1881}"/>
              </a:ext>
            </a:extLst>
          </p:cNvPr>
          <p:cNvPicPr>
            <a:picLocks noChangeAspect="1"/>
          </p:cNvPicPr>
          <p:nvPr/>
        </p:nvPicPr>
        <p:blipFill>
          <a:blip r:embed="rId7"/>
          <a:stretch>
            <a:fillRect/>
          </a:stretch>
        </p:blipFill>
        <p:spPr>
          <a:xfrm>
            <a:off x="4122984" y="2090106"/>
            <a:ext cx="471809" cy="490834"/>
          </a:xfrm>
          <a:prstGeom prst="rect">
            <a:avLst/>
          </a:prstGeom>
        </p:spPr>
      </p:pic>
      <p:sp>
        <p:nvSpPr>
          <p:cNvPr id="22" name="Rectangle 7">
            <a:extLst>
              <a:ext uri="{FF2B5EF4-FFF2-40B4-BE49-F238E27FC236}">
                <a16:creationId xmlns:a16="http://schemas.microsoft.com/office/drawing/2014/main" id="{690B810C-B8ED-5740-8032-84F33DD1B1D1}"/>
              </a:ext>
            </a:extLst>
          </p:cNvPr>
          <p:cNvSpPr txBox="1">
            <a:spLocks/>
          </p:cNvSpPr>
          <p:nvPr>
            <p:custDataLst>
              <p:tags r:id="rId1"/>
            </p:custDataLst>
          </p:nvPr>
        </p:nvSpPr>
        <p:spPr>
          <a:xfrm>
            <a:off x="426155" y="1665534"/>
            <a:ext cx="2276852" cy="314499"/>
          </a:xfrm>
          <a:prstGeom prst="rect">
            <a:avLst/>
          </a:prstGeom>
          <a:solidFill>
            <a:schemeClr val="tx2"/>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Tax Editors</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Rectangle 7">
            <a:extLst>
              <a:ext uri="{FF2B5EF4-FFF2-40B4-BE49-F238E27FC236}">
                <a16:creationId xmlns:a16="http://schemas.microsoft.com/office/drawing/2014/main" id="{636964A0-CA94-6A4F-9BC3-CF2D826A1AE7}"/>
              </a:ext>
            </a:extLst>
          </p:cNvPr>
          <p:cNvSpPr txBox="1">
            <a:spLocks/>
          </p:cNvSpPr>
          <p:nvPr>
            <p:custDataLst>
              <p:tags r:id="rId2"/>
            </p:custDataLst>
          </p:nvPr>
        </p:nvSpPr>
        <p:spPr>
          <a:xfrm>
            <a:off x="3219596" y="1665534"/>
            <a:ext cx="2276852" cy="314499"/>
          </a:xfrm>
          <a:prstGeom prst="rect">
            <a:avLst/>
          </a:prstGeom>
          <a:solidFill>
            <a:schemeClr val="tx2"/>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 name="Rectangle 7">
            <a:extLst>
              <a:ext uri="{FF2B5EF4-FFF2-40B4-BE49-F238E27FC236}">
                <a16:creationId xmlns:a16="http://schemas.microsoft.com/office/drawing/2014/main" id="{964448CE-4C19-7F4B-ADCC-03FBEBDECAAE}"/>
              </a:ext>
            </a:extLst>
          </p:cNvPr>
          <p:cNvSpPr txBox="1">
            <a:spLocks/>
          </p:cNvSpPr>
          <p:nvPr>
            <p:custDataLst>
              <p:tags r:id="rId3"/>
            </p:custDataLst>
          </p:nvPr>
        </p:nvSpPr>
        <p:spPr>
          <a:xfrm>
            <a:off x="6013037" y="1665534"/>
            <a:ext cx="2409331" cy="314499"/>
          </a:xfrm>
          <a:prstGeom prst="rect">
            <a:avLst/>
          </a:prstGeom>
          <a:solidFill>
            <a:schemeClr val="tx2"/>
          </a:solidFill>
          <a:ln w="9525">
            <a:noFill/>
            <a:miter lim="800000"/>
            <a:headEnd/>
            <a:tailEnd/>
          </a:ln>
          <a:effectLst/>
        </p:spPr>
        <p:txBody>
          <a:bodyPr vert="horz" wrap="none" lIns="73152" tIns="73152" rIns="73152" bIns="73152"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92024" lvl="1" indent="-192024" defTabSz="1193860" eaLnBrk="1" hangingPunct="1">
              <a:buClr>
                <a:schemeClr val="tx2"/>
              </a:buClr>
              <a:buSzPct val="125000"/>
              <a:buFont typeface="Arial" pitchFamily="34" charset="0"/>
              <a:buChar char="▪"/>
              <a:defRPr baseline="0">
                <a:latin typeface="+mn-lt"/>
              </a:defRPr>
            </a:lvl2pPr>
            <a:lvl3pPr marL="457200" lvl="2" indent="-265176" defTabSz="1193860" eaLnBrk="1" hangingPunct="1">
              <a:buClr>
                <a:schemeClr val="tx2"/>
              </a:buClr>
              <a:buSzPct val="120000"/>
              <a:buFont typeface="Arial" charset="0"/>
              <a:buChar char="–"/>
              <a:defRPr baseline="0">
                <a:latin typeface="+mn-lt"/>
              </a:defRPr>
            </a:lvl3pPr>
            <a:lvl4pPr marL="612648" lvl="3" indent="-155448" defTabSz="1193860" eaLnBrk="1" hangingPunct="1">
              <a:buClr>
                <a:schemeClr val="tx2"/>
              </a:buClr>
              <a:buSzPct val="100000"/>
              <a:buFont typeface="Arial" pitchFamily="34" charset="0"/>
              <a:buChar char="▫"/>
              <a:defRPr baseline="0">
                <a:latin typeface="+mn-lt"/>
              </a:defRPr>
            </a:lvl4pPr>
            <a:lvl5pPr marL="749808" lvl="4" indent="-128016"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1193860" rtl="0" eaLnBrk="1" fontAlgn="auto" latinLnBrk="0" hangingPunct="1">
              <a:lnSpc>
                <a:spcPct val="85000"/>
              </a:lnSpc>
              <a:spcBef>
                <a:spcPts val="0"/>
              </a:spcBef>
              <a:spcAft>
                <a:spcPts val="0"/>
              </a:spcAft>
              <a:buClr>
                <a:srgbClr val="FF8000"/>
              </a:buClr>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Research Scientists</a:t>
            </a:r>
            <a:endPar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Cross 4">
            <a:extLst>
              <a:ext uri="{FF2B5EF4-FFF2-40B4-BE49-F238E27FC236}">
                <a16:creationId xmlns:a16="http://schemas.microsoft.com/office/drawing/2014/main" id="{0F89E841-2CFB-E94B-AF05-2AE21AD9E7F0}"/>
              </a:ext>
            </a:extLst>
          </p:cNvPr>
          <p:cNvSpPr/>
          <p:nvPr/>
        </p:nvSpPr>
        <p:spPr>
          <a:xfrm>
            <a:off x="2840721" y="1692154"/>
            <a:ext cx="261257" cy="261257"/>
          </a:xfrm>
          <a:prstGeom prst="plus">
            <a:avLst>
              <a:gd name="adj" fmla="val 342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Cross 31">
            <a:extLst>
              <a:ext uri="{FF2B5EF4-FFF2-40B4-BE49-F238E27FC236}">
                <a16:creationId xmlns:a16="http://schemas.microsoft.com/office/drawing/2014/main" id="{F3CCFB2E-9CBC-A746-8CB6-8E50A8D5E20E}"/>
              </a:ext>
            </a:extLst>
          </p:cNvPr>
          <p:cNvSpPr/>
          <p:nvPr/>
        </p:nvSpPr>
        <p:spPr>
          <a:xfrm>
            <a:off x="5634165" y="1692154"/>
            <a:ext cx="261257" cy="261257"/>
          </a:xfrm>
          <a:prstGeom prst="plus">
            <a:avLst>
              <a:gd name="adj" fmla="val 342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picture containing vector graphics&#10;&#10;Description automatically generated">
            <a:extLst>
              <a:ext uri="{FF2B5EF4-FFF2-40B4-BE49-F238E27FC236}">
                <a16:creationId xmlns:a16="http://schemas.microsoft.com/office/drawing/2014/main" id="{F3C3A6B0-39E5-6443-8626-74F541E45804}"/>
              </a:ext>
            </a:extLst>
          </p:cNvPr>
          <p:cNvPicPr>
            <a:picLocks noChangeAspect="1"/>
          </p:cNvPicPr>
          <p:nvPr/>
        </p:nvPicPr>
        <p:blipFill>
          <a:blip r:embed="rId8"/>
          <a:stretch>
            <a:fillRect/>
          </a:stretch>
        </p:blipFill>
        <p:spPr>
          <a:xfrm>
            <a:off x="6958575" y="2085796"/>
            <a:ext cx="547544" cy="539646"/>
          </a:xfrm>
          <a:prstGeom prst="rect">
            <a:avLst/>
          </a:prstGeom>
        </p:spPr>
      </p:pic>
      <p:pic>
        <p:nvPicPr>
          <p:cNvPr id="9" name="Picture 8">
            <a:extLst>
              <a:ext uri="{FF2B5EF4-FFF2-40B4-BE49-F238E27FC236}">
                <a16:creationId xmlns:a16="http://schemas.microsoft.com/office/drawing/2014/main" id="{A93ED01D-FD74-8A4F-8C07-EFB16DC5FD1C}"/>
              </a:ext>
            </a:extLst>
          </p:cNvPr>
          <p:cNvPicPr>
            <a:picLocks noChangeAspect="1"/>
          </p:cNvPicPr>
          <p:nvPr/>
        </p:nvPicPr>
        <p:blipFill>
          <a:blip r:embed="rId9"/>
          <a:stretch>
            <a:fillRect/>
          </a:stretch>
        </p:blipFill>
        <p:spPr>
          <a:xfrm>
            <a:off x="1167341" y="2081233"/>
            <a:ext cx="741482" cy="508581"/>
          </a:xfrm>
          <a:prstGeom prst="rect">
            <a:avLst/>
          </a:prstGeom>
        </p:spPr>
      </p:pic>
    </p:spTree>
    <p:extLst>
      <p:ext uri="{BB962C8B-B14F-4D97-AF65-F5344CB8AC3E}">
        <p14:creationId xmlns:p14="http://schemas.microsoft.com/office/powerpoint/2010/main" val="2156637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sign on the side of a road&#10;&#10;Description automatically generated">
            <a:extLst>
              <a:ext uri="{FF2B5EF4-FFF2-40B4-BE49-F238E27FC236}">
                <a16:creationId xmlns:a16="http://schemas.microsoft.com/office/drawing/2014/main" id="{4C7EBA88-3B67-E146-9C11-BDA5D36B0D93}"/>
              </a:ext>
            </a:extLst>
          </p:cNvPr>
          <p:cNvPicPr>
            <a:picLocks noGrp="1" noChangeAspect="1"/>
          </p:cNvPicPr>
          <p:nvPr>
            <p:ph type="pic" sz="quarter" idx="10"/>
          </p:nvPr>
        </p:nvPicPr>
        <p:blipFill rotWithShape="1">
          <a:blip r:embed="rId3"/>
          <a:srcRect l="6923" r="33833"/>
          <a:stretch/>
        </p:blipFill>
        <p:spPr>
          <a:xfrm>
            <a:off x="1" y="0"/>
            <a:ext cx="6094412" cy="6858000"/>
          </a:xfrm>
        </p:spPr>
      </p:pic>
      <p:pic>
        <p:nvPicPr>
          <p:cNvPr id="6" name="Picture 5">
            <a:extLst>
              <a:ext uri="{FF2B5EF4-FFF2-40B4-BE49-F238E27FC236}">
                <a16:creationId xmlns:a16="http://schemas.microsoft.com/office/drawing/2014/main" id="{C4B23371-46B7-C143-84CF-F0D0E1821342}"/>
              </a:ext>
            </a:extLst>
          </p:cNvPr>
          <p:cNvPicPr>
            <a:picLocks noChangeAspect="1"/>
          </p:cNvPicPr>
          <p:nvPr/>
        </p:nvPicPr>
        <p:blipFill rotWithShape="1">
          <a:blip r:embed="rId4">
            <a:alphaModFix/>
          </a:blip>
          <a:srcRect l="19694" t="53694" r="12481" b="-127"/>
          <a:stretch/>
        </p:blipFill>
        <p:spPr>
          <a:xfrm>
            <a:off x="2467119" y="256062"/>
            <a:ext cx="7626062" cy="7388685"/>
          </a:xfrm>
          <a:prstGeom prst="rect">
            <a:avLst/>
          </a:prstGeom>
        </p:spPr>
      </p:pic>
      <p:sp>
        <p:nvSpPr>
          <p:cNvPr id="3" name="Title 2">
            <a:extLst>
              <a:ext uri="{FF2B5EF4-FFF2-40B4-BE49-F238E27FC236}">
                <a16:creationId xmlns:a16="http://schemas.microsoft.com/office/drawing/2014/main" id="{5C96FC92-F54E-4801-ABFE-85F5C4CEEAAC}"/>
              </a:ext>
            </a:extLst>
          </p:cNvPr>
          <p:cNvSpPr>
            <a:spLocks noGrp="1"/>
          </p:cNvSpPr>
          <p:nvPr>
            <p:ph type="ctrTitle"/>
          </p:nvPr>
        </p:nvSpPr>
        <p:spPr>
          <a:xfrm>
            <a:off x="6395546" y="3443068"/>
            <a:ext cx="4239628" cy="1743075"/>
          </a:xfrm>
        </p:spPr>
        <p:txBody>
          <a:bodyPr/>
          <a:lstStyle/>
          <a:p>
            <a:r>
              <a:rPr lang="en-US" dirty="0"/>
              <a:t>What else is coming in 2019?</a:t>
            </a:r>
          </a:p>
        </p:txBody>
      </p:sp>
      <p:sp>
        <p:nvSpPr>
          <p:cNvPr id="5" name="Oval 4">
            <a:extLst>
              <a:ext uri="{FF2B5EF4-FFF2-40B4-BE49-F238E27FC236}">
                <a16:creationId xmlns:a16="http://schemas.microsoft.com/office/drawing/2014/main" id="{551ACBA2-060D-4342-9F65-353FC9BADFAC}"/>
              </a:ext>
            </a:extLst>
          </p:cNvPr>
          <p:cNvSpPr/>
          <p:nvPr/>
        </p:nvSpPr>
        <p:spPr>
          <a:xfrm>
            <a:off x="5461404" y="3339089"/>
            <a:ext cx="1406080" cy="1343207"/>
          </a:xfrm>
          <a:prstGeom prst="ellipse">
            <a:avLst/>
          </a:prstGeom>
          <a:solidFill>
            <a:schemeClr val="tx2">
              <a:alpha val="0"/>
            </a:schemeClr>
          </a:solidFill>
          <a:ln>
            <a:solidFill>
              <a:schemeClr val="bg1">
                <a:alpha val="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000" b="1" dirty="0">
                <a:solidFill>
                  <a:schemeClr val="bg1">
                    <a:alpha val="0"/>
                  </a:schemeClr>
                </a:solidFill>
              </a:rPr>
              <a:t>AI-powered Checkpoint research </a:t>
            </a:r>
            <a:endParaRPr lang="en-US" sz="1000" dirty="0">
              <a:solidFill>
                <a:schemeClr val="bg1">
                  <a:alpha val="0"/>
                </a:schemeClr>
              </a:solidFill>
            </a:endParaRPr>
          </a:p>
        </p:txBody>
      </p:sp>
    </p:spTree>
    <p:extLst>
      <p:ext uri="{BB962C8B-B14F-4D97-AF65-F5344CB8AC3E}">
        <p14:creationId xmlns:p14="http://schemas.microsoft.com/office/powerpoint/2010/main" val="3654621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E6E715B-130A-A945-9B70-33FEC169D852}"/>
              </a:ext>
            </a:extLst>
          </p:cNvPr>
          <p:cNvSpPr/>
          <p:nvPr/>
        </p:nvSpPr>
        <p:spPr>
          <a:xfrm flipV="1">
            <a:off x="592574" y="296097"/>
            <a:ext cx="11003676" cy="149765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F2F00D3-69F3-FB4F-B3F6-BD3C183BB1DA}"/>
              </a:ext>
            </a:extLst>
          </p:cNvPr>
          <p:cNvPicPr>
            <a:picLocks noChangeAspect="1"/>
          </p:cNvPicPr>
          <p:nvPr/>
        </p:nvPicPr>
        <p:blipFill rotWithShape="1">
          <a:blip r:embed="rId3" cstate="print">
            <a:alphaModFix amt="25000"/>
            <a:extLst>
              <a:ext uri="{28A0092B-C50C-407E-A947-70E740481C1C}">
                <a14:useLocalDpi xmlns:a14="http://schemas.microsoft.com/office/drawing/2010/main" val="0"/>
              </a:ext>
            </a:extLst>
          </a:blip>
          <a:srcRect l="31760" r="251" b="39208"/>
          <a:stretch/>
        </p:blipFill>
        <p:spPr>
          <a:xfrm>
            <a:off x="0" y="2977800"/>
            <a:ext cx="4112760" cy="3868001"/>
          </a:xfrm>
          <a:prstGeom prst="rect">
            <a:avLst/>
          </a:prstGeom>
        </p:spPr>
      </p:pic>
      <p:sp>
        <p:nvSpPr>
          <p:cNvPr id="5" name="Slide Number Placeholder 4"/>
          <p:cNvSpPr>
            <a:spLocks noGrp="1"/>
          </p:cNvSpPr>
          <p:nvPr>
            <p:ph type="sldNum" sz="quarter" idx="12"/>
          </p:nvPr>
        </p:nvSpPr>
        <p:spPr/>
        <p:txBody>
          <a:bodyPr/>
          <a:lstStyle/>
          <a:p>
            <a:fld id="{0A655226-6E4F-8847-85CD-AF95F3D3F39A}" type="slidenum">
              <a:rPr lang="en-US" smtClean="0"/>
              <a:pPr/>
              <a:t>27</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grpSp>
        <p:nvGrpSpPr>
          <p:cNvPr id="6" name="Group 5">
            <a:extLst>
              <a:ext uri="{FF2B5EF4-FFF2-40B4-BE49-F238E27FC236}">
                <a16:creationId xmlns:a16="http://schemas.microsoft.com/office/drawing/2014/main" id="{54CBD0F9-136B-4A7A-8580-23F2972CBC39}"/>
              </a:ext>
            </a:extLst>
          </p:cNvPr>
          <p:cNvGrpSpPr/>
          <p:nvPr/>
        </p:nvGrpSpPr>
        <p:grpSpPr>
          <a:xfrm>
            <a:off x="526826" y="296098"/>
            <a:ext cx="11125695" cy="6185035"/>
            <a:chOff x="690250" y="492887"/>
            <a:chExt cx="10802206" cy="5946654"/>
          </a:xfrm>
        </p:grpSpPr>
        <p:graphicFrame>
          <p:nvGraphicFramePr>
            <p:cNvPr id="8" name="Diagram 7">
              <a:extLst>
                <a:ext uri="{FF2B5EF4-FFF2-40B4-BE49-F238E27FC236}">
                  <a16:creationId xmlns:a16="http://schemas.microsoft.com/office/drawing/2014/main" id="{1E945240-0054-47EF-AB92-D3262AA12652}"/>
                </a:ext>
              </a:extLst>
            </p:cNvPr>
            <p:cNvGraphicFramePr/>
            <p:nvPr>
              <p:extLst>
                <p:ext uri="{D42A27DB-BD31-4B8C-83A1-F6EECF244321}">
                  <p14:modId xmlns:p14="http://schemas.microsoft.com/office/powerpoint/2010/main" val="3438749201"/>
                </p:ext>
              </p:extLst>
            </p:nvPr>
          </p:nvGraphicFramePr>
          <p:xfrm>
            <a:off x="3662409" y="2238685"/>
            <a:ext cx="4864007" cy="35960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a:extLst>
                <a:ext uri="{FF2B5EF4-FFF2-40B4-BE49-F238E27FC236}">
                  <a16:creationId xmlns:a16="http://schemas.microsoft.com/office/drawing/2014/main" id="{9CB471F8-A2C9-4C42-A3B6-CF3F5DBE0358}"/>
                </a:ext>
              </a:extLst>
            </p:cNvPr>
            <p:cNvSpPr txBox="1"/>
            <p:nvPr/>
          </p:nvSpPr>
          <p:spPr>
            <a:xfrm>
              <a:off x="1096314" y="2898908"/>
              <a:ext cx="3164907" cy="946054"/>
            </a:xfrm>
            <a:prstGeom prst="rect">
              <a:avLst/>
            </a:prstGeom>
            <a:noFill/>
          </p:spPr>
          <p:txBody>
            <a:bodyPr wrap="square" lIns="68451" tIns="34225" rIns="68451" bIns="34225">
              <a:spAutoFit/>
            </a:bodyPr>
            <a:lstStyle/>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Improve our customer experience</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Set our digital foundation</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Be easier to do business with</a:t>
              </a:r>
            </a:p>
          </p:txBody>
        </p:sp>
        <p:sp>
          <p:nvSpPr>
            <p:cNvPr id="10" name="TextBox 9">
              <a:extLst>
                <a:ext uri="{FF2B5EF4-FFF2-40B4-BE49-F238E27FC236}">
                  <a16:creationId xmlns:a16="http://schemas.microsoft.com/office/drawing/2014/main" id="{8E2B7037-97A2-434B-A643-8994CD9F9B5A}"/>
                </a:ext>
              </a:extLst>
            </p:cNvPr>
            <p:cNvSpPr txBox="1"/>
            <p:nvPr/>
          </p:nvSpPr>
          <p:spPr>
            <a:xfrm>
              <a:off x="7933638" y="2625829"/>
              <a:ext cx="3558818" cy="1492214"/>
            </a:xfrm>
            <a:prstGeom prst="rect">
              <a:avLst/>
            </a:prstGeom>
            <a:noFill/>
          </p:spPr>
          <p:txBody>
            <a:bodyPr wrap="square" lIns="68451" tIns="34225" rIns="68451" bIns="34225">
              <a:spAutoFit/>
            </a:bodyPr>
            <a:lstStyle/>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Enable cross sell and upsell</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Reduce administrative burden</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Create an easier ordering process</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Use cleaner and fewer accounts and contacts</a:t>
              </a:r>
            </a:p>
          </p:txBody>
        </p:sp>
        <p:sp>
          <p:nvSpPr>
            <p:cNvPr id="11" name="TextBox 10">
              <a:extLst>
                <a:ext uri="{FF2B5EF4-FFF2-40B4-BE49-F238E27FC236}">
                  <a16:creationId xmlns:a16="http://schemas.microsoft.com/office/drawing/2014/main" id="{B6CCF974-B345-4BE1-A6C9-62FA01126AA0}"/>
                </a:ext>
              </a:extLst>
            </p:cNvPr>
            <p:cNvSpPr txBox="1"/>
            <p:nvPr/>
          </p:nvSpPr>
          <p:spPr>
            <a:xfrm>
              <a:off x="4419529" y="5824261"/>
              <a:ext cx="4262121" cy="615280"/>
            </a:xfrm>
            <a:prstGeom prst="rect">
              <a:avLst/>
            </a:prstGeom>
            <a:noFill/>
          </p:spPr>
          <p:txBody>
            <a:bodyPr wrap="square" lIns="68451" tIns="34225" rIns="68451" bIns="34225">
              <a:spAutoFit/>
            </a:bodyPr>
            <a:lstStyle/>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Easier ordering and buying process</a:t>
              </a:r>
            </a:p>
            <a:p>
              <a:pPr marL="114266" indent="-114266" defTabSz="684755">
                <a:spcAft>
                  <a:spcPts val="900"/>
                </a:spcAft>
                <a:buClr>
                  <a:srgbClr val="FF8000"/>
                </a:buClr>
                <a:buFont typeface="Arial" pitchFamily="34" charset="0"/>
                <a:buChar char="•"/>
                <a:defRPr/>
              </a:pPr>
              <a:r>
                <a:rPr lang="en-US" sz="1400" b="1" i="1" dirty="0">
                  <a:solidFill>
                    <a:srgbClr val="54575A"/>
                  </a:solidFill>
                  <a:latin typeface="Arial" charset="0"/>
                  <a:cs typeface="Arial"/>
                </a:rPr>
                <a:t>Fewer exceptions and streamlined processes</a:t>
              </a:r>
            </a:p>
          </p:txBody>
        </p:sp>
        <p:grpSp>
          <p:nvGrpSpPr>
            <p:cNvPr id="12" name="Group 11">
              <a:extLst>
                <a:ext uri="{FF2B5EF4-FFF2-40B4-BE49-F238E27FC236}">
                  <a16:creationId xmlns:a16="http://schemas.microsoft.com/office/drawing/2014/main" id="{84FAA7C0-6991-4ADE-B5F6-A9F6BA171CE9}"/>
                </a:ext>
              </a:extLst>
            </p:cNvPr>
            <p:cNvGrpSpPr/>
            <p:nvPr/>
          </p:nvGrpSpPr>
          <p:grpSpPr>
            <a:xfrm>
              <a:off x="690250" y="492887"/>
              <a:ext cx="10747571" cy="1450600"/>
              <a:chOff x="503848" y="492122"/>
              <a:chExt cx="10750370" cy="1450978"/>
            </a:xfrm>
          </p:grpSpPr>
          <p:sp>
            <p:nvSpPr>
              <p:cNvPr id="17" name="Rectangle 16">
                <a:extLst>
                  <a:ext uri="{FF2B5EF4-FFF2-40B4-BE49-F238E27FC236}">
                    <a16:creationId xmlns:a16="http://schemas.microsoft.com/office/drawing/2014/main" id="{6B8617F3-1102-7B43-B9B2-E6843267B50A}"/>
                  </a:ext>
                </a:extLst>
              </p:cNvPr>
              <p:cNvSpPr/>
              <p:nvPr/>
            </p:nvSpPr>
            <p:spPr>
              <a:xfrm>
                <a:off x="558498" y="492122"/>
                <a:ext cx="10695720" cy="1450978"/>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889" dirty="0">
                  <a:solidFill>
                    <a:srgbClr val="4B4B4B"/>
                  </a:solidFill>
                </a:endParaRPr>
              </a:p>
            </p:txBody>
          </p:sp>
          <p:sp>
            <p:nvSpPr>
              <p:cNvPr id="13" name="Rectangle 12">
                <a:extLst>
                  <a:ext uri="{FF2B5EF4-FFF2-40B4-BE49-F238E27FC236}">
                    <a16:creationId xmlns:a16="http://schemas.microsoft.com/office/drawing/2014/main" id="{BAABC2D7-340E-4F2F-B439-B65E113D5192}"/>
                  </a:ext>
                </a:extLst>
              </p:cNvPr>
              <p:cNvSpPr/>
              <p:nvPr/>
            </p:nvSpPr>
            <p:spPr>
              <a:xfrm>
                <a:off x="558498" y="492122"/>
                <a:ext cx="8823996" cy="1450978"/>
              </a:xfrm>
              <a:prstGeom prst="rect">
                <a:avLst/>
              </a:prstGeom>
              <a:solidFill>
                <a:schemeClr val="bg1">
                  <a:lumMod val="8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889" dirty="0">
                  <a:solidFill>
                    <a:srgbClr val="4B4B4B"/>
                  </a:solidFill>
                </a:endParaRPr>
              </a:p>
            </p:txBody>
          </p:sp>
          <p:sp>
            <p:nvSpPr>
              <p:cNvPr id="14" name="Rectangle 13">
                <a:extLst>
                  <a:ext uri="{FF2B5EF4-FFF2-40B4-BE49-F238E27FC236}">
                    <a16:creationId xmlns:a16="http://schemas.microsoft.com/office/drawing/2014/main" id="{3D158C30-42A9-412C-83C9-869D54875EEE}"/>
                  </a:ext>
                </a:extLst>
              </p:cNvPr>
              <p:cNvSpPr/>
              <p:nvPr/>
            </p:nvSpPr>
            <p:spPr>
              <a:xfrm>
                <a:off x="503848" y="690267"/>
                <a:ext cx="8823996" cy="1065199"/>
              </a:xfrm>
              <a:prstGeom prst="rect">
                <a:avLst/>
              </a:prstGeom>
            </p:spPr>
            <p:txBody>
              <a:bodyPr wrap="square">
                <a:spAutoFit/>
              </a:bodyPr>
              <a:lstStyle/>
              <a:p>
                <a:pPr algn="ctr"/>
                <a:r>
                  <a:rPr lang="en-US" sz="2199" b="1" i="1" dirty="0">
                    <a:solidFill>
                      <a:srgbClr val="FF8000"/>
                    </a:solidFill>
                  </a:rPr>
                  <a:t>LOTUS </a:t>
                </a:r>
                <a:r>
                  <a:rPr lang="en-US" sz="2199" i="1" dirty="0">
                    <a:solidFill>
                      <a:srgbClr val="4B4B4B"/>
                    </a:solidFill>
                  </a:rPr>
                  <a:t>is TR’s transformative initiative to reimagine the entire </a:t>
                </a:r>
                <a:r>
                  <a:rPr lang="en-US" sz="2199" b="1" i="1" dirty="0">
                    <a:solidFill>
                      <a:srgbClr val="FF8000"/>
                    </a:solidFill>
                  </a:rPr>
                  <a:t>Customer Experience Journey</a:t>
                </a:r>
                <a:r>
                  <a:rPr lang="en-US" sz="2199" i="1" dirty="0">
                    <a:solidFill>
                      <a:srgbClr val="FF8000"/>
                    </a:solidFill>
                  </a:rPr>
                  <a:t>, </a:t>
                </a:r>
                <a:r>
                  <a:rPr lang="en-US" sz="2199" i="1" dirty="0">
                    <a:solidFill>
                      <a:srgbClr val="4B4B4B"/>
                    </a:solidFill>
                  </a:rPr>
                  <a:t>from generating a lead through to providing customer support.</a:t>
                </a:r>
              </a:p>
            </p:txBody>
          </p:sp>
          <p:pic>
            <p:nvPicPr>
              <p:cNvPr id="15" name="Picture 14">
                <a:extLst>
                  <a:ext uri="{FF2B5EF4-FFF2-40B4-BE49-F238E27FC236}">
                    <a16:creationId xmlns:a16="http://schemas.microsoft.com/office/drawing/2014/main" id="{67686B85-E2E6-4D3B-958C-019FA553EB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51" b="17842"/>
              <a:stretch/>
            </p:blipFill>
            <p:spPr>
              <a:xfrm>
                <a:off x="9576916" y="554478"/>
                <a:ext cx="1482880" cy="1272146"/>
              </a:xfrm>
              <a:prstGeom prst="rect">
                <a:avLst/>
              </a:prstGeom>
            </p:spPr>
          </p:pic>
        </p:grpSp>
      </p:grpSp>
      <p:pic>
        <p:nvPicPr>
          <p:cNvPr id="16" name="Picture 15">
            <a:extLst>
              <a:ext uri="{FF2B5EF4-FFF2-40B4-BE49-F238E27FC236}">
                <a16:creationId xmlns:a16="http://schemas.microsoft.com/office/drawing/2014/main" id="{68EF6935-B53B-1B42-87D9-9D5721B6FA67}"/>
              </a:ext>
            </a:extLst>
          </p:cNvPr>
          <p:cNvPicPr>
            <a:picLocks noChangeAspect="1"/>
          </p:cNvPicPr>
          <p:nvPr/>
        </p:nvPicPr>
        <p:blipFill rotWithShape="1">
          <a:blip r:embed="rId9">
            <a:alphaModFix amt="19000"/>
          </a:blip>
          <a:srcRect l="19694" t="53694" r="12481" b="-127"/>
          <a:stretch/>
        </p:blipFill>
        <p:spPr>
          <a:xfrm rot="11700000">
            <a:off x="4244764" y="2209269"/>
            <a:ext cx="3572206" cy="3461014"/>
          </a:xfrm>
          <a:prstGeom prst="rect">
            <a:avLst/>
          </a:prstGeom>
        </p:spPr>
      </p:pic>
    </p:spTree>
    <p:extLst>
      <p:ext uri="{BB962C8B-B14F-4D97-AF65-F5344CB8AC3E}">
        <p14:creationId xmlns:p14="http://schemas.microsoft.com/office/powerpoint/2010/main" val="1705934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A1C9FE-7EC4-384B-81F0-E6053608E2B0}"/>
              </a:ext>
            </a:extLst>
          </p:cNvPr>
          <p:cNvSpPr/>
          <p:nvPr/>
        </p:nvSpPr>
        <p:spPr>
          <a:xfrm>
            <a:off x="0" y="0"/>
            <a:ext cx="6094412" cy="685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3AB250A-B5E7-4DAC-976F-2F88EA5C82BF}"/>
              </a:ext>
            </a:extLst>
          </p:cNvPr>
          <p:cNvSpPr>
            <a:spLocks noGrp="1"/>
          </p:cNvSpPr>
          <p:nvPr>
            <p:ph type="ctrTitle" idx="4294967295"/>
          </p:nvPr>
        </p:nvSpPr>
        <p:spPr>
          <a:xfrm>
            <a:off x="6351001" y="1539097"/>
            <a:ext cx="5353050" cy="1743075"/>
          </a:xfrm>
        </p:spPr>
        <p:txBody>
          <a:bodyPr/>
          <a:lstStyle/>
          <a:p>
            <a:r>
              <a:rPr lang="en-US" sz="3600" dirty="0"/>
              <a:t>Customer Events</a:t>
            </a:r>
          </a:p>
        </p:txBody>
      </p:sp>
      <p:sp>
        <p:nvSpPr>
          <p:cNvPr id="4" name="Subtitle 3">
            <a:extLst>
              <a:ext uri="{FF2B5EF4-FFF2-40B4-BE49-F238E27FC236}">
                <a16:creationId xmlns:a16="http://schemas.microsoft.com/office/drawing/2014/main" id="{FA28E013-1337-4B7A-BE33-42594C24F6C1}"/>
              </a:ext>
            </a:extLst>
          </p:cNvPr>
          <p:cNvSpPr>
            <a:spLocks noGrp="1"/>
          </p:cNvSpPr>
          <p:nvPr>
            <p:ph type="subTitle" idx="4294967295"/>
          </p:nvPr>
        </p:nvSpPr>
        <p:spPr>
          <a:xfrm>
            <a:off x="6373446" y="2367992"/>
            <a:ext cx="5534025" cy="2749550"/>
          </a:xfrm>
        </p:spPr>
        <p:txBody>
          <a:bodyPr>
            <a:normAutofit lnSpcReduction="10000"/>
          </a:bodyPr>
          <a:lstStyle/>
          <a:p>
            <a:pPr marL="236538" indent="-236538">
              <a:spcAft>
                <a:spcPts val="1600"/>
              </a:spcAft>
              <a:buFont typeface="Arial" panose="020B0604020202020204" pitchFamily="34" charset="0"/>
              <a:buChar char="•"/>
            </a:pPr>
            <a:r>
              <a:rPr lang="en-US" sz="2200" b="1" dirty="0" err="1">
                <a:solidFill>
                  <a:srgbClr val="4D4D4D"/>
                </a:solidFill>
              </a:rPr>
              <a:t>Digita</a:t>
            </a:r>
            <a:r>
              <a:rPr lang="en-US" sz="2200" b="1" dirty="0">
                <a:solidFill>
                  <a:srgbClr val="4D4D4D"/>
                </a:solidFill>
              </a:rPr>
              <a:t> SYNERGY </a:t>
            </a:r>
            <a:r>
              <a:rPr lang="en-US" sz="2200" dirty="0">
                <a:solidFill>
                  <a:srgbClr val="4D4D4D"/>
                </a:solidFill>
              </a:rPr>
              <a:t>– 22-23 May</a:t>
            </a:r>
          </a:p>
          <a:p>
            <a:pPr marL="236538" indent="-236538">
              <a:spcAft>
                <a:spcPts val="1600"/>
              </a:spcAft>
              <a:buFont typeface="Arial" panose="020B0604020202020204" pitchFamily="34" charset="0"/>
              <a:buChar char="•"/>
            </a:pPr>
            <a:r>
              <a:rPr lang="en-US" sz="2200" b="1" dirty="0">
                <a:solidFill>
                  <a:srgbClr val="4D4D4D"/>
                </a:solidFill>
              </a:rPr>
              <a:t>Partner Summit </a:t>
            </a:r>
            <a:r>
              <a:rPr lang="en-US" sz="2200" dirty="0">
                <a:solidFill>
                  <a:srgbClr val="4D4D4D"/>
                </a:solidFill>
              </a:rPr>
              <a:t>– April-August</a:t>
            </a:r>
          </a:p>
          <a:p>
            <a:pPr marL="236538" lvl="0" indent="-236538">
              <a:spcAft>
                <a:spcPts val="1600"/>
              </a:spcAft>
              <a:buFont typeface="Arial" panose="020B0604020202020204" pitchFamily="34" charset="0"/>
              <a:buChar char="•"/>
            </a:pPr>
            <a:r>
              <a:rPr lang="en-US" sz="2200" b="1" dirty="0">
                <a:solidFill>
                  <a:srgbClr val="4D4D4D"/>
                </a:solidFill>
              </a:rPr>
              <a:t>Government SYNERGY </a:t>
            </a:r>
            <a:r>
              <a:rPr lang="en-US" sz="2200" dirty="0">
                <a:solidFill>
                  <a:srgbClr val="4D4D4D"/>
                </a:solidFill>
              </a:rPr>
              <a:t>– 22-26 September</a:t>
            </a:r>
          </a:p>
          <a:p>
            <a:pPr marL="236538" lvl="0" indent="-236538">
              <a:spcAft>
                <a:spcPts val="1600"/>
              </a:spcAft>
              <a:buFont typeface="Arial" panose="020B0604020202020204" pitchFamily="34" charset="0"/>
              <a:buChar char="•"/>
            </a:pPr>
            <a:r>
              <a:rPr lang="en-US" sz="2200" b="1" dirty="0">
                <a:solidFill>
                  <a:srgbClr val="4D4D4D"/>
                </a:solidFill>
              </a:rPr>
              <a:t>US Tax Professionals SYNERGY </a:t>
            </a:r>
            <a:r>
              <a:rPr lang="en-US" sz="2200" dirty="0">
                <a:solidFill>
                  <a:srgbClr val="4D4D4D"/>
                </a:solidFill>
              </a:rPr>
              <a:t>– 6-9 November</a:t>
            </a:r>
          </a:p>
          <a:p>
            <a:pPr>
              <a:spcAft>
                <a:spcPts val="1600"/>
              </a:spcAft>
            </a:pPr>
            <a:endParaRPr lang="en-US" dirty="0"/>
          </a:p>
        </p:txBody>
      </p:sp>
      <p:sp>
        <p:nvSpPr>
          <p:cNvPr id="16" name="Slide Number Placeholder 4">
            <a:extLst>
              <a:ext uri="{FF2B5EF4-FFF2-40B4-BE49-F238E27FC236}">
                <a16:creationId xmlns:a16="http://schemas.microsoft.com/office/drawing/2014/main" id="{333F617C-EA65-184A-A888-3944C6B0A48D}"/>
              </a:ext>
            </a:extLst>
          </p:cNvPr>
          <p:cNvSpPr>
            <a:spLocks noGrp="1"/>
          </p:cNvSpPr>
          <p:nvPr>
            <p:ph type="sldNum" sz="quarter" idx="12"/>
          </p:nvPr>
        </p:nvSpPr>
        <p:spPr>
          <a:xfrm>
            <a:off x="373063" y="6553201"/>
            <a:ext cx="386695" cy="304800"/>
          </a:xfrm>
        </p:spPr>
        <p:txBody>
          <a:bodyPr/>
          <a:lstStyle/>
          <a:p>
            <a:fld id="{0A655226-6E4F-8847-85CD-AF95F3D3F39A}" type="slidenum">
              <a:rPr lang="en-US" smtClean="0"/>
              <a:pPr/>
              <a:t>28</a:t>
            </a:fld>
            <a:endParaRPr lang="en-US"/>
          </a:p>
        </p:txBody>
      </p:sp>
      <p:sp>
        <p:nvSpPr>
          <p:cNvPr id="17" name="Footer Placeholder 3">
            <a:extLst>
              <a:ext uri="{FF2B5EF4-FFF2-40B4-BE49-F238E27FC236}">
                <a16:creationId xmlns:a16="http://schemas.microsoft.com/office/drawing/2014/main" id="{7E6DC1D9-DE81-CB44-965E-643A196039DA}"/>
              </a:ext>
            </a:extLst>
          </p:cNvPr>
          <p:cNvSpPr>
            <a:spLocks noGrp="1"/>
          </p:cNvSpPr>
          <p:nvPr>
            <p:ph type="ftr" sz="quarter" idx="11"/>
          </p:nvPr>
        </p:nvSpPr>
        <p:spPr>
          <a:xfrm>
            <a:off x="771525" y="6553201"/>
            <a:ext cx="5321300" cy="304799"/>
          </a:xfrm>
        </p:spPr>
        <p:txBody>
          <a:bodyPr/>
          <a:lstStyle/>
          <a:p>
            <a:r>
              <a:rPr lang="en-US"/>
              <a:t>Tax Professionals 2019 Roadshow</a:t>
            </a:r>
          </a:p>
        </p:txBody>
      </p:sp>
      <p:pic>
        <p:nvPicPr>
          <p:cNvPr id="18" name="Picture 17" descr="A screenshot of a cell phone&#10;&#10;Description automatically generated">
            <a:extLst>
              <a:ext uri="{FF2B5EF4-FFF2-40B4-BE49-F238E27FC236}">
                <a16:creationId xmlns:a16="http://schemas.microsoft.com/office/drawing/2014/main" id="{B8B35604-237F-DD4D-BD71-046499F98E9C}"/>
              </a:ext>
            </a:extLst>
          </p:cNvPr>
          <p:cNvPicPr>
            <a:picLocks noChangeAspect="1"/>
          </p:cNvPicPr>
          <p:nvPr/>
        </p:nvPicPr>
        <p:blipFill>
          <a:blip r:embed="rId3"/>
          <a:stretch>
            <a:fillRect/>
          </a:stretch>
        </p:blipFill>
        <p:spPr>
          <a:xfrm>
            <a:off x="188740" y="1165184"/>
            <a:ext cx="5674731" cy="426270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32507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5E0FF7-F6C9-2E40-999A-C8ACE8591CFA}"/>
              </a:ext>
            </a:extLst>
          </p:cNvPr>
          <p:cNvSpPr/>
          <p:nvPr/>
        </p:nvSpPr>
        <p:spPr>
          <a:xfrm>
            <a:off x="373063" y="1292431"/>
            <a:ext cx="11303126" cy="468510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0A655226-6E4F-8847-85CD-AF95F3D3F39A}" type="slidenum">
              <a:rPr lang="en-US" smtClean="0"/>
              <a:pPr/>
              <a:t>29</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73064" y="666126"/>
            <a:ext cx="10291762" cy="428678"/>
          </a:xfrm>
        </p:spPr>
        <p:txBody>
          <a:bodyPr/>
          <a:lstStyle/>
          <a:p>
            <a:r>
              <a:rPr lang="en-US" sz="3400" dirty="0"/>
              <a:t>Communications Calendar 2019</a:t>
            </a:r>
          </a:p>
        </p:txBody>
      </p:sp>
      <p:graphicFrame>
        <p:nvGraphicFramePr>
          <p:cNvPr id="6" name="Content Placeholder 5">
            <a:extLst>
              <a:ext uri="{FF2B5EF4-FFF2-40B4-BE49-F238E27FC236}">
                <a16:creationId xmlns:a16="http://schemas.microsoft.com/office/drawing/2014/main" id="{52CF76BB-026B-4E0A-B1F2-C99DCE4D9EE9}"/>
              </a:ext>
            </a:extLst>
          </p:cNvPr>
          <p:cNvGraphicFramePr>
            <a:graphicFrameLocks/>
          </p:cNvGraphicFramePr>
          <p:nvPr>
            <p:extLst>
              <p:ext uri="{D42A27DB-BD31-4B8C-83A1-F6EECF244321}">
                <p14:modId xmlns:p14="http://schemas.microsoft.com/office/powerpoint/2010/main" val="828765408"/>
              </p:ext>
            </p:extLst>
          </p:nvPr>
        </p:nvGraphicFramePr>
        <p:xfrm>
          <a:off x="373063" y="1292431"/>
          <a:ext cx="11303126" cy="4685104"/>
        </p:xfrm>
        <a:graphic>
          <a:graphicData uri="http://schemas.openxmlformats.org/drawingml/2006/table">
            <a:tbl>
              <a:tblPr firstRow="1" bandRow="1">
                <a:tableStyleId>{2D5ABB26-0587-4C30-8999-92F81FD0307C}</a:tableStyleId>
              </a:tblPr>
              <a:tblGrid>
                <a:gridCol w="1253566">
                  <a:extLst>
                    <a:ext uri="{9D8B030D-6E8A-4147-A177-3AD203B41FA5}">
                      <a16:colId xmlns:a16="http://schemas.microsoft.com/office/drawing/2014/main" val="20000"/>
                    </a:ext>
                  </a:extLst>
                </a:gridCol>
                <a:gridCol w="1004956">
                  <a:extLst>
                    <a:ext uri="{9D8B030D-6E8A-4147-A177-3AD203B41FA5}">
                      <a16:colId xmlns:a16="http://schemas.microsoft.com/office/drawing/2014/main" val="20002"/>
                    </a:ext>
                  </a:extLst>
                </a:gridCol>
                <a:gridCol w="1004956">
                  <a:extLst>
                    <a:ext uri="{9D8B030D-6E8A-4147-A177-3AD203B41FA5}">
                      <a16:colId xmlns:a16="http://schemas.microsoft.com/office/drawing/2014/main" val="20003"/>
                    </a:ext>
                  </a:extLst>
                </a:gridCol>
                <a:gridCol w="1004956">
                  <a:extLst>
                    <a:ext uri="{9D8B030D-6E8A-4147-A177-3AD203B41FA5}">
                      <a16:colId xmlns:a16="http://schemas.microsoft.com/office/drawing/2014/main" val="20004"/>
                    </a:ext>
                  </a:extLst>
                </a:gridCol>
                <a:gridCol w="1004956">
                  <a:extLst>
                    <a:ext uri="{9D8B030D-6E8A-4147-A177-3AD203B41FA5}">
                      <a16:colId xmlns:a16="http://schemas.microsoft.com/office/drawing/2014/main" val="768397479"/>
                    </a:ext>
                  </a:extLst>
                </a:gridCol>
                <a:gridCol w="1004956">
                  <a:extLst>
                    <a:ext uri="{9D8B030D-6E8A-4147-A177-3AD203B41FA5}">
                      <a16:colId xmlns:a16="http://schemas.microsoft.com/office/drawing/2014/main" val="1138315209"/>
                    </a:ext>
                  </a:extLst>
                </a:gridCol>
                <a:gridCol w="1004956">
                  <a:extLst>
                    <a:ext uri="{9D8B030D-6E8A-4147-A177-3AD203B41FA5}">
                      <a16:colId xmlns:a16="http://schemas.microsoft.com/office/drawing/2014/main" val="2541083557"/>
                    </a:ext>
                  </a:extLst>
                </a:gridCol>
                <a:gridCol w="1004956">
                  <a:extLst>
                    <a:ext uri="{9D8B030D-6E8A-4147-A177-3AD203B41FA5}">
                      <a16:colId xmlns:a16="http://schemas.microsoft.com/office/drawing/2014/main" val="738801328"/>
                    </a:ext>
                  </a:extLst>
                </a:gridCol>
                <a:gridCol w="1004956">
                  <a:extLst>
                    <a:ext uri="{9D8B030D-6E8A-4147-A177-3AD203B41FA5}">
                      <a16:colId xmlns:a16="http://schemas.microsoft.com/office/drawing/2014/main" val="476498259"/>
                    </a:ext>
                  </a:extLst>
                </a:gridCol>
                <a:gridCol w="1004956">
                  <a:extLst>
                    <a:ext uri="{9D8B030D-6E8A-4147-A177-3AD203B41FA5}">
                      <a16:colId xmlns:a16="http://schemas.microsoft.com/office/drawing/2014/main" val="2624453903"/>
                    </a:ext>
                  </a:extLst>
                </a:gridCol>
                <a:gridCol w="1004956">
                  <a:extLst>
                    <a:ext uri="{9D8B030D-6E8A-4147-A177-3AD203B41FA5}">
                      <a16:colId xmlns:a16="http://schemas.microsoft.com/office/drawing/2014/main" val="2717797861"/>
                    </a:ext>
                  </a:extLst>
                </a:gridCol>
              </a:tblGrid>
              <a:tr h="401862">
                <a:tc>
                  <a:txBody>
                    <a:bodyPr/>
                    <a:lstStyle/>
                    <a:p>
                      <a:endParaRPr lang="en-US" sz="1000" b="1" dirty="0"/>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MAR</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APR</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MAY</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JUN</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JUL</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AUG</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SEP</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OCT</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NOV</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spcAft>
                          <a:spcPts val="400"/>
                        </a:spcAft>
                      </a:pPr>
                      <a:r>
                        <a:rPr lang="en-US" sz="1400" b="1" dirty="0">
                          <a:solidFill>
                            <a:srgbClr val="FFFFFF"/>
                          </a:solidFill>
                        </a:rPr>
                        <a:t>DEC</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281426">
                <a:tc>
                  <a:txBody>
                    <a:bodyPr/>
                    <a:lstStyle/>
                    <a:p>
                      <a:r>
                        <a:rPr lang="en-US" sz="1000" b="1" dirty="0">
                          <a:solidFill>
                            <a:schemeClr val="bg1"/>
                          </a:solidFill>
                        </a:rPr>
                        <a:t>EVENT</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tc>
                  <a:txBody>
                    <a:bodyPr/>
                    <a:lstStyle/>
                    <a:p>
                      <a:pPr>
                        <a:spcAft>
                          <a:spcPts val="400"/>
                        </a:spcAft>
                      </a:pPr>
                      <a:endParaRPr lang="en-US" sz="1000" b="1" dirty="0">
                        <a:solidFill>
                          <a:srgbClr val="FFFFFF"/>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D4D4D"/>
                    </a:solidFill>
                  </a:tcPr>
                </a:tc>
                <a:extLst>
                  <a:ext uri="{0D108BD9-81ED-4DB2-BD59-A6C34878D82A}">
                    <a16:rowId xmlns:a16="http://schemas.microsoft.com/office/drawing/2014/main" val="10001"/>
                  </a:ext>
                </a:extLst>
              </a:tr>
              <a:tr h="1957137">
                <a:tc>
                  <a:txBody>
                    <a:bodyPr/>
                    <a:lstStyle/>
                    <a:p>
                      <a:pPr>
                        <a:spcAft>
                          <a:spcPts val="400"/>
                        </a:spcAft>
                      </a:pPr>
                      <a:r>
                        <a:rPr lang="en-US" sz="1400" b="1" dirty="0"/>
                        <a:t>Bi-Monthly Town Halls &amp; All-Hands Calls</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April 25</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June 20</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Aug. 13</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Oct. 17</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Dec. 5</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044679">
                <a:tc>
                  <a:txBody>
                    <a:bodyPr/>
                    <a:lstStyle/>
                    <a:p>
                      <a:pPr>
                        <a:spcAft>
                          <a:spcPts val="400"/>
                        </a:spcAft>
                      </a:pPr>
                      <a:r>
                        <a:rPr lang="en-US" sz="1400" b="1" dirty="0"/>
                        <a:t>Quarterly Managers Calls</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March 29</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spcAft>
                          <a:spcPts val="400"/>
                        </a:spcAft>
                      </a:pPr>
                      <a:r>
                        <a:rPr lang="en-US" sz="1400" b="1" dirty="0"/>
                        <a:t>May 30 (TBC)</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14300" indent="-114300">
                        <a:spcAft>
                          <a:spcPts val="400"/>
                        </a:spcAft>
                        <a:buClr>
                          <a:schemeClr val="tx2"/>
                        </a:buClr>
                        <a:buFont typeface="Arial"/>
                        <a:buChar char="•"/>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14300" indent="-114300">
                        <a:spcAft>
                          <a:spcPts val="400"/>
                        </a:spcAft>
                        <a:buClr>
                          <a:schemeClr val="tx2"/>
                        </a:buClr>
                        <a:buFont typeface="Arial"/>
                        <a:buChar char="•"/>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indent="0">
                        <a:spcAft>
                          <a:spcPts val="400"/>
                        </a:spcAft>
                        <a:buClr>
                          <a:schemeClr val="tx2"/>
                        </a:buClr>
                        <a:buFont typeface="Arial"/>
                        <a:buNone/>
                      </a:pPr>
                      <a:r>
                        <a:rPr lang="en-US" sz="1400" b="1" dirty="0"/>
                        <a:t>Aug. 8 (TBC)</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14300" indent="-114300">
                        <a:spcAft>
                          <a:spcPts val="400"/>
                        </a:spcAft>
                        <a:buClr>
                          <a:schemeClr val="tx2"/>
                        </a:buClr>
                        <a:buFont typeface="Arial"/>
                        <a:buChar char="•"/>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14300" indent="-114300">
                        <a:spcAft>
                          <a:spcPts val="400"/>
                        </a:spcAft>
                        <a:buClr>
                          <a:schemeClr val="tx2"/>
                        </a:buClr>
                        <a:buFont typeface="Arial"/>
                        <a:buChar char="•"/>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indent="0">
                        <a:spcAft>
                          <a:spcPts val="400"/>
                        </a:spcAft>
                        <a:buClr>
                          <a:schemeClr val="tx2"/>
                        </a:buClr>
                        <a:buFont typeface="Arial"/>
                        <a:buNone/>
                      </a:pPr>
                      <a:r>
                        <a:rPr lang="en-US" sz="1400" b="1" dirty="0"/>
                        <a:t>Nov. 21 (TBC)</a:t>
                      </a:r>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114300" indent="-114300">
                        <a:spcAft>
                          <a:spcPts val="400"/>
                        </a:spcAft>
                        <a:buClr>
                          <a:schemeClr val="tx2"/>
                        </a:buClr>
                        <a:buFont typeface="Arial"/>
                        <a:buChar char="•"/>
                      </a:pPr>
                      <a:endParaRPr lang="en-US" sz="1400" b="1" dirty="0"/>
                    </a:p>
                  </a:txBody>
                  <a:tcPr marT="13716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pic>
        <p:nvPicPr>
          <p:cNvPr id="7" name="Picture 6">
            <a:extLst>
              <a:ext uri="{FF2B5EF4-FFF2-40B4-BE49-F238E27FC236}">
                <a16:creationId xmlns:a16="http://schemas.microsoft.com/office/drawing/2014/main" id="{71E0F3B0-E4BE-984D-8BB0-1F52B3EE4BE3}"/>
              </a:ext>
            </a:extLst>
          </p:cNvPr>
          <p:cNvPicPr>
            <a:picLocks noChangeAspect="1"/>
          </p:cNvPicPr>
          <p:nvPr/>
        </p:nvPicPr>
        <p:blipFill rotWithShape="1">
          <a:blip r:embed="rId3">
            <a:alphaModFix amt="16000"/>
          </a:blip>
          <a:srcRect l="19694" t="58130" r="25978" b="7129"/>
          <a:stretch/>
        </p:blipFill>
        <p:spPr>
          <a:xfrm>
            <a:off x="6499274" y="1292431"/>
            <a:ext cx="5176915" cy="4685104"/>
          </a:xfrm>
          <a:prstGeom prst="rect">
            <a:avLst/>
          </a:prstGeom>
        </p:spPr>
      </p:pic>
    </p:spTree>
    <p:extLst>
      <p:ext uri="{BB962C8B-B14F-4D97-AF65-F5344CB8AC3E}">
        <p14:creationId xmlns:p14="http://schemas.microsoft.com/office/powerpoint/2010/main" val="3713109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FBF540-3743-D948-AD04-C81429DA2ECE}"/>
              </a:ext>
            </a:extLst>
          </p:cNvPr>
          <p:cNvPicPr>
            <a:picLocks noChangeAspect="1"/>
          </p:cNvPicPr>
          <p:nvPr/>
        </p:nvPicPr>
        <p:blipFill rotWithShape="1">
          <a:blip r:embed="rId3"/>
          <a:srcRect b="4115"/>
          <a:stretch/>
        </p:blipFill>
        <p:spPr>
          <a:xfrm>
            <a:off x="1264761" y="115783"/>
            <a:ext cx="9656128" cy="6172476"/>
          </a:xfrm>
          <a:prstGeom prst="rect">
            <a:avLst/>
          </a:prstGeom>
        </p:spPr>
      </p:pic>
      <p:sp>
        <p:nvSpPr>
          <p:cNvPr id="5" name="Slide Number Placeholder 4"/>
          <p:cNvSpPr>
            <a:spLocks noGrp="1"/>
          </p:cNvSpPr>
          <p:nvPr>
            <p:ph type="sldNum" sz="quarter" idx="12"/>
          </p:nvPr>
        </p:nvSpPr>
        <p:spPr/>
        <p:txBody>
          <a:bodyPr/>
          <a:lstStyle/>
          <a:p>
            <a:fld id="{0A655226-6E4F-8847-85CD-AF95F3D3F39A}" type="slidenum">
              <a:rPr lang="en-US" smtClean="0"/>
              <a:pPr/>
              <a:t>30</a:t>
            </a:fld>
            <a:endParaRPr lang="en-US"/>
          </a:p>
        </p:txBody>
      </p:sp>
      <p:sp>
        <p:nvSpPr>
          <p:cNvPr id="4" name="Footer Placeholder 3"/>
          <p:cNvSpPr>
            <a:spLocks noGrp="1"/>
          </p:cNvSpPr>
          <p:nvPr>
            <p:ph type="ftr" sz="quarter" idx="11"/>
          </p:nvPr>
        </p:nvSpPr>
        <p:spPr/>
        <p:txBody>
          <a:bodyPr/>
          <a:lstStyle/>
          <a:p>
            <a:r>
              <a:rPr lang="en-US"/>
              <a:t>Tax Professionals 2019 Roadshow</a:t>
            </a:r>
          </a:p>
        </p:txBody>
      </p:sp>
      <p:sp>
        <p:nvSpPr>
          <p:cNvPr id="2" name="Title 1"/>
          <p:cNvSpPr>
            <a:spLocks noGrp="1"/>
          </p:cNvSpPr>
          <p:nvPr>
            <p:ph type="title"/>
          </p:nvPr>
        </p:nvSpPr>
        <p:spPr>
          <a:xfrm>
            <a:off x="3742006" y="1534351"/>
            <a:ext cx="10291762" cy="428678"/>
          </a:xfrm>
        </p:spPr>
        <p:txBody>
          <a:bodyPr/>
          <a:lstStyle/>
          <a:p>
            <a:r>
              <a:rPr lang="en-US" dirty="0"/>
              <a:t>Customer Voice</a:t>
            </a:r>
          </a:p>
        </p:txBody>
      </p:sp>
      <p:sp>
        <p:nvSpPr>
          <p:cNvPr id="7" name="Content Placeholder 6">
            <a:extLst>
              <a:ext uri="{FF2B5EF4-FFF2-40B4-BE49-F238E27FC236}">
                <a16:creationId xmlns:a16="http://schemas.microsoft.com/office/drawing/2014/main" id="{BBC497AE-9B84-4EBA-881A-2355D9080F58}"/>
              </a:ext>
            </a:extLst>
          </p:cNvPr>
          <p:cNvSpPr>
            <a:spLocks noGrp="1"/>
          </p:cNvSpPr>
          <p:nvPr>
            <p:ph idx="1"/>
          </p:nvPr>
        </p:nvSpPr>
        <p:spPr>
          <a:xfrm>
            <a:off x="3286915" y="4972702"/>
            <a:ext cx="5719761" cy="1758689"/>
          </a:xfrm>
        </p:spPr>
        <p:txBody>
          <a:bodyPr>
            <a:normAutofit/>
          </a:bodyPr>
          <a:lstStyle/>
          <a:p>
            <a:pPr algn="ctr"/>
            <a:r>
              <a:rPr lang="en-US" sz="1400" dirty="0">
                <a:hlinkClick r:id="rId4"/>
              </a:rPr>
              <a:t>Hear it from an accountant: Lucy reveals how </a:t>
            </a:r>
            <a:r>
              <a:rPr lang="en-US" sz="1400" dirty="0" err="1">
                <a:hlinkClick r:id="rId4"/>
              </a:rPr>
              <a:t>Mazuma</a:t>
            </a:r>
            <a:r>
              <a:rPr lang="en-US" sz="1400" dirty="0">
                <a:hlinkClick r:id="rId4"/>
              </a:rPr>
              <a:t> has grown from a handful of clients to thousands across the UK.</a:t>
            </a:r>
            <a:r>
              <a:rPr lang="en-US" sz="1400" dirty="0"/>
              <a:t> </a:t>
            </a:r>
            <a:endParaRPr lang="en-US" sz="1400" dirty="0">
              <a:highlight>
                <a:srgbClr val="FFFF00"/>
              </a:highlight>
            </a:endParaRPr>
          </a:p>
        </p:txBody>
      </p:sp>
      <p:pic>
        <p:nvPicPr>
          <p:cNvPr id="9" name="Picture 8" descr="A person standing on a street corner&#10;&#10;Description automatically generated">
            <a:extLst>
              <a:ext uri="{FF2B5EF4-FFF2-40B4-BE49-F238E27FC236}">
                <a16:creationId xmlns:a16="http://schemas.microsoft.com/office/drawing/2014/main" id="{F54250C6-B9B6-A64D-9926-92B3573E3069}"/>
              </a:ext>
            </a:extLst>
          </p:cNvPr>
          <p:cNvPicPr>
            <a:picLocks noChangeAspect="1"/>
          </p:cNvPicPr>
          <p:nvPr/>
        </p:nvPicPr>
        <p:blipFill rotWithShape="1">
          <a:blip r:embed="rId5"/>
          <a:srcRect l="1454" r="1584"/>
          <a:stretch/>
        </p:blipFill>
        <p:spPr>
          <a:xfrm>
            <a:off x="3770142" y="1982956"/>
            <a:ext cx="4642338" cy="2667000"/>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FFC78F53-E7D4-6E45-89BC-E32369F096EF}"/>
              </a:ext>
            </a:extLst>
          </p:cNvPr>
          <p:cNvSpPr txBox="1"/>
          <p:nvPr/>
        </p:nvSpPr>
        <p:spPr>
          <a:xfrm>
            <a:off x="10578905" y="2832524"/>
            <a:ext cx="1237957" cy="3720677"/>
          </a:xfrm>
          <a:prstGeom prst="rect">
            <a:avLst/>
          </a:prstGeom>
          <a:noFill/>
        </p:spPr>
        <p:txBody>
          <a:bodyPr wrap="square" lIns="0" tIns="0" rIns="0" bIns="0" rtlCol="0" anchor="t">
            <a:noAutofit/>
          </a:bodyPr>
          <a:lstStyle/>
          <a:p>
            <a:pPr algn="ctr"/>
            <a:r>
              <a:rPr lang="en-US" sz="1400" dirty="0">
                <a:solidFill>
                  <a:srgbClr val="FF0000"/>
                </a:solidFill>
              </a:rPr>
              <a:t>REPLACE WITH REAL LINK AND VISUAL WHEN AVAILABLE</a:t>
            </a:r>
          </a:p>
        </p:txBody>
      </p:sp>
      <p:sp>
        <p:nvSpPr>
          <p:cNvPr id="11" name="Triangle 10">
            <a:extLst>
              <a:ext uri="{FF2B5EF4-FFF2-40B4-BE49-F238E27FC236}">
                <a16:creationId xmlns:a16="http://schemas.microsoft.com/office/drawing/2014/main" id="{A259D7E7-6778-4244-9B28-897191F03BD3}"/>
              </a:ext>
            </a:extLst>
          </p:cNvPr>
          <p:cNvSpPr/>
          <p:nvPr/>
        </p:nvSpPr>
        <p:spPr>
          <a:xfrm>
            <a:off x="10765783" y="1822583"/>
            <a:ext cx="864199" cy="744999"/>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EF9A89A8-3166-0C4D-BE26-3C8F76DB008E}"/>
              </a:ext>
            </a:extLst>
          </p:cNvPr>
          <p:cNvSpPr txBox="1">
            <a:spLocks/>
          </p:cNvSpPr>
          <p:nvPr/>
        </p:nvSpPr>
        <p:spPr>
          <a:xfrm>
            <a:off x="11105549" y="1943632"/>
            <a:ext cx="1266092" cy="888892"/>
          </a:xfrm>
          <a:prstGeom prst="rect">
            <a:avLst/>
          </a:prstGeom>
          <a:ln>
            <a:noFill/>
          </a:ln>
        </p:spPr>
        <p:txBody>
          <a:bodyPr vert="horz" lIns="0" tIns="0" rIns="0" bIns="0" rtlCol="0" anchor="t">
            <a:noAutofit/>
          </a:bodyPr>
          <a:lstStyle>
            <a:lvl1pPr algn="l" defTabSz="457200" rtl="0" eaLnBrk="1" latinLnBrk="0" hangingPunct="1">
              <a:lnSpc>
                <a:spcPct val="100000"/>
              </a:lnSpc>
              <a:spcBef>
                <a:spcPct val="0"/>
              </a:spcBef>
              <a:buNone/>
              <a:defRPr sz="2400" kern="1200">
                <a:solidFill>
                  <a:schemeClr val="tx2"/>
                </a:solidFill>
                <a:latin typeface="+mj-lt"/>
                <a:ea typeface="+mj-ea"/>
                <a:cs typeface="+mj-cs"/>
              </a:defRPr>
            </a:lvl1pPr>
          </a:lstStyle>
          <a:p>
            <a:r>
              <a:rPr lang="en-US" sz="4400" b="1" dirty="0">
                <a:solidFill>
                  <a:schemeClr val="bg1"/>
                </a:solidFill>
              </a:rPr>
              <a:t>!</a:t>
            </a:r>
          </a:p>
        </p:txBody>
      </p:sp>
      <p:sp>
        <p:nvSpPr>
          <p:cNvPr id="12" name="Rectangle 11">
            <a:extLst>
              <a:ext uri="{FF2B5EF4-FFF2-40B4-BE49-F238E27FC236}">
                <a16:creationId xmlns:a16="http://schemas.microsoft.com/office/drawing/2014/main" id="{73145583-14AF-5A4B-B544-181A8D8E226B}"/>
              </a:ext>
            </a:extLst>
          </p:cNvPr>
          <p:cNvSpPr/>
          <p:nvPr/>
        </p:nvSpPr>
        <p:spPr>
          <a:xfrm flipV="1">
            <a:off x="2785403" y="731518"/>
            <a:ext cx="6897529" cy="5246015"/>
          </a:xfrm>
          <a:prstGeom prst="rect">
            <a:avLst/>
          </a:prstGeom>
          <a:solidFill>
            <a:schemeClr val="accent4">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962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773AE7-AB26-DB42-8994-6BDF4BF8AD8F}"/>
              </a:ext>
            </a:extLst>
          </p:cNvPr>
          <p:cNvSpPr/>
          <p:nvPr/>
        </p:nvSpPr>
        <p:spPr>
          <a:xfrm rot="5400000">
            <a:off x="-381794" y="381794"/>
            <a:ext cx="6858000" cy="609441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Placeholder 13" descr="A large white building&#10;&#10;Description automatically generated">
            <a:extLst>
              <a:ext uri="{FF2B5EF4-FFF2-40B4-BE49-F238E27FC236}">
                <a16:creationId xmlns:a16="http://schemas.microsoft.com/office/drawing/2014/main" id="{4B864C93-3F64-6047-8780-283DB473C234}"/>
              </a:ext>
            </a:extLst>
          </p:cNvPr>
          <p:cNvPicPr>
            <a:picLocks noGrp="1" noChangeAspect="1"/>
          </p:cNvPicPr>
          <p:nvPr>
            <p:ph type="pic" sz="quarter" idx="10"/>
          </p:nvPr>
        </p:nvPicPr>
        <p:blipFill>
          <a:blip r:embed="rId2"/>
          <a:srcRect t="9590" b="9590"/>
          <a:stretch>
            <a:fillRect/>
          </a:stretch>
        </p:blipFill>
        <p:spPr/>
      </p:pic>
      <p:pic>
        <p:nvPicPr>
          <p:cNvPr id="8" name="Picture 7">
            <a:extLst>
              <a:ext uri="{FF2B5EF4-FFF2-40B4-BE49-F238E27FC236}">
                <a16:creationId xmlns:a16="http://schemas.microsoft.com/office/drawing/2014/main" id="{AC151BB2-8100-6445-8AC9-48B1185EAA21}"/>
              </a:ext>
            </a:extLst>
          </p:cNvPr>
          <p:cNvPicPr>
            <a:picLocks noChangeAspect="1"/>
          </p:cNvPicPr>
          <p:nvPr/>
        </p:nvPicPr>
        <p:blipFill rotWithShape="1">
          <a:blip r:embed="rId3">
            <a:alphaModFix/>
          </a:blip>
          <a:srcRect l="19694" t="53694" r="12481" b="-127"/>
          <a:stretch/>
        </p:blipFill>
        <p:spPr>
          <a:xfrm>
            <a:off x="3487415" y="1206295"/>
            <a:ext cx="5353052" cy="5186427"/>
          </a:xfrm>
          <a:prstGeom prst="rect">
            <a:avLst/>
          </a:prstGeom>
        </p:spPr>
      </p:pic>
      <p:sp>
        <p:nvSpPr>
          <p:cNvPr id="3" name="Title 2">
            <a:extLst>
              <a:ext uri="{FF2B5EF4-FFF2-40B4-BE49-F238E27FC236}">
                <a16:creationId xmlns:a16="http://schemas.microsoft.com/office/drawing/2014/main" id="{C7F273FB-FF6C-4826-ACA8-0FEA79A364C2}"/>
              </a:ext>
            </a:extLst>
          </p:cNvPr>
          <p:cNvSpPr>
            <a:spLocks noGrp="1"/>
          </p:cNvSpPr>
          <p:nvPr>
            <p:ph type="ctrTitle"/>
          </p:nvPr>
        </p:nvSpPr>
        <p:spPr>
          <a:xfrm>
            <a:off x="5866845" y="3386796"/>
            <a:ext cx="5353052" cy="1743075"/>
          </a:xfrm>
        </p:spPr>
        <p:txBody>
          <a:bodyPr/>
          <a:lstStyle/>
          <a:p>
            <a:r>
              <a:rPr lang="en-US" sz="5500" dirty="0"/>
              <a:t>Questions?</a:t>
            </a:r>
          </a:p>
        </p:txBody>
      </p:sp>
    </p:spTree>
    <p:extLst>
      <p:ext uri="{BB962C8B-B14F-4D97-AF65-F5344CB8AC3E}">
        <p14:creationId xmlns:p14="http://schemas.microsoft.com/office/powerpoint/2010/main" val="3116302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large stone building&#10;&#10;Description automatically generated">
            <a:extLst>
              <a:ext uri="{FF2B5EF4-FFF2-40B4-BE49-F238E27FC236}">
                <a16:creationId xmlns:a16="http://schemas.microsoft.com/office/drawing/2014/main" id="{FD1A15E1-3A90-FE4D-B32D-350DB2D709F9}"/>
              </a:ext>
            </a:extLst>
          </p:cNvPr>
          <p:cNvPicPr>
            <a:picLocks noGrp="1" noChangeAspect="1"/>
          </p:cNvPicPr>
          <p:nvPr>
            <p:ph type="pic" sz="quarter" idx="10"/>
          </p:nvPr>
        </p:nvPicPr>
        <p:blipFill rotWithShape="1">
          <a:blip r:embed="rId3"/>
          <a:srcRect l="51254" t="11519" r="7545"/>
          <a:stretch/>
        </p:blipFill>
        <p:spPr>
          <a:xfrm>
            <a:off x="1" y="0"/>
            <a:ext cx="6094412" cy="6858000"/>
          </a:xfrm>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Buenos Aires, Argentina</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3932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bridge over water with a city in the background&#10;&#10;Description automatically generated">
            <a:extLst>
              <a:ext uri="{FF2B5EF4-FFF2-40B4-BE49-F238E27FC236}">
                <a16:creationId xmlns:a16="http://schemas.microsoft.com/office/drawing/2014/main" id="{BC475087-801C-1349-AF9D-D7F3816AB5DF}"/>
              </a:ext>
            </a:extLst>
          </p:cNvPr>
          <p:cNvPicPr>
            <a:picLocks noGrp="1" noChangeAspect="1"/>
          </p:cNvPicPr>
          <p:nvPr>
            <p:ph type="pic" sz="quarter" idx="10"/>
          </p:nvPr>
        </p:nvPicPr>
        <p:blipFill>
          <a:blip r:embed="rId3"/>
          <a:srcRect l="20344" r="20344"/>
          <a:stretch>
            <a:fillRect/>
          </a:stretch>
        </p:blipFill>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Dallas, Texas</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4044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group of people walking down a street next to a building&#10;&#10;Description automatically generated">
            <a:extLst>
              <a:ext uri="{FF2B5EF4-FFF2-40B4-BE49-F238E27FC236}">
                <a16:creationId xmlns:a16="http://schemas.microsoft.com/office/drawing/2014/main" id="{253F0B02-B3C8-D04A-9A26-7CB1EE34F7ED}"/>
              </a:ext>
            </a:extLst>
          </p:cNvPr>
          <p:cNvPicPr>
            <a:picLocks noGrp="1" noChangeAspect="1"/>
          </p:cNvPicPr>
          <p:nvPr>
            <p:ph type="pic" sz="quarter" idx="10"/>
          </p:nvPr>
        </p:nvPicPr>
        <p:blipFill>
          <a:blip r:embed="rId3"/>
          <a:srcRect l="20378" r="20378"/>
          <a:stretch>
            <a:fillRect/>
          </a:stretch>
        </p:blipFill>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Ann Arbor, Michigan</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8423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large stone building&#10;&#10;Description automatically generated">
            <a:extLst>
              <a:ext uri="{FF2B5EF4-FFF2-40B4-BE49-F238E27FC236}">
                <a16:creationId xmlns:a16="http://schemas.microsoft.com/office/drawing/2014/main" id="{4EE1BE91-7752-184A-B900-2B3A388DDE9F}"/>
              </a:ext>
            </a:extLst>
          </p:cNvPr>
          <p:cNvPicPr>
            <a:picLocks noGrp="1" noChangeAspect="1"/>
          </p:cNvPicPr>
          <p:nvPr>
            <p:ph type="pic" sz="quarter" idx="10"/>
          </p:nvPr>
        </p:nvPicPr>
        <p:blipFill>
          <a:blip r:embed="rId3"/>
          <a:srcRect l="19635" r="19635"/>
          <a:stretch>
            <a:fillRect/>
          </a:stretch>
        </p:blipFill>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Hyderabad, India</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9614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sky, ground, outdoor, building&#10;&#10;Description automatically generated">
            <a:extLst>
              <a:ext uri="{FF2B5EF4-FFF2-40B4-BE49-F238E27FC236}">
                <a16:creationId xmlns:a16="http://schemas.microsoft.com/office/drawing/2014/main" id="{479F107B-D047-EE48-B22F-5D9B3583FF1D}"/>
              </a:ext>
            </a:extLst>
          </p:cNvPr>
          <p:cNvPicPr>
            <a:picLocks noGrp="1" noChangeAspect="1"/>
          </p:cNvPicPr>
          <p:nvPr>
            <p:ph type="pic" sz="quarter" idx="10"/>
          </p:nvPr>
        </p:nvPicPr>
        <p:blipFill rotWithShape="1">
          <a:blip r:embed="rId3"/>
          <a:srcRect l="35958" r="4782"/>
          <a:stretch/>
        </p:blipFill>
        <p:spPr>
          <a:xfrm>
            <a:off x="1" y="0"/>
            <a:ext cx="6094412" cy="6858000"/>
          </a:xfrm>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Hoboken, New Jersey</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575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sky, outdoor&#10;&#10;Description automatically generated">
            <a:extLst>
              <a:ext uri="{FF2B5EF4-FFF2-40B4-BE49-F238E27FC236}">
                <a16:creationId xmlns:a16="http://schemas.microsoft.com/office/drawing/2014/main" id="{B43C1E6A-B57B-E44A-A877-B3A09BF81792}"/>
              </a:ext>
            </a:extLst>
          </p:cNvPr>
          <p:cNvPicPr>
            <a:picLocks noGrp="1" noChangeAspect="1"/>
          </p:cNvPicPr>
          <p:nvPr>
            <p:ph type="pic" sz="quarter" idx="10"/>
          </p:nvPr>
        </p:nvPicPr>
        <p:blipFill rotWithShape="1">
          <a:blip r:embed="rId3"/>
          <a:srcRect l="17319" t="15011" r="32330"/>
          <a:stretch/>
        </p:blipFill>
        <p:spPr>
          <a:xfrm>
            <a:off x="1" y="0"/>
            <a:ext cx="6094412" cy="6858000"/>
          </a:xfrm>
        </p:spPr>
      </p:pic>
      <p:pic>
        <p:nvPicPr>
          <p:cNvPr id="13" name="Picture 12">
            <a:extLst>
              <a:ext uri="{FF2B5EF4-FFF2-40B4-BE49-F238E27FC236}">
                <a16:creationId xmlns:a16="http://schemas.microsoft.com/office/drawing/2014/main" id="{AC15570C-0622-824D-ADEF-146576F407A9}"/>
              </a:ext>
            </a:extLst>
          </p:cNvPr>
          <p:cNvPicPr>
            <a:picLocks noChangeAspect="1"/>
          </p:cNvPicPr>
          <p:nvPr/>
        </p:nvPicPr>
        <p:blipFill rotWithShape="1">
          <a:blip r:embed="rId4">
            <a:alphaModFix/>
          </a:blip>
          <a:srcRect l="19694" t="54106" r="15189" b="-127"/>
          <a:stretch/>
        </p:blipFill>
        <p:spPr>
          <a:xfrm rot="9900000" flipH="1">
            <a:off x="2609243" y="-1914069"/>
            <a:ext cx="6970337" cy="6971739"/>
          </a:xfrm>
          <a:prstGeom prst="rect">
            <a:avLst/>
          </a:prstGeom>
        </p:spPr>
      </p:pic>
      <p:sp>
        <p:nvSpPr>
          <p:cNvPr id="4" name="Subtitle 3">
            <a:extLst>
              <a:ext uri="{FF2B5EF4-FFF2-40B4-BE49-F238E27FC236}">
                <a16:creationId xmlns:a16="http://schemas.microsoft.com/office/drawing/2014/main" id="{77F2646E-94FE-4B2F-B008-C273FBFA9B63}"/>
              </a:ext>
            </a:extLst>
          </p:cNvPr>
          <p:cNvSpPr>
            <a:spLocks noGrp="1"/>
          </p:cNvSpPr>
          <p:nvPr>
            <p:ph type="subTitle" idx="1"/>
          </p:nvPr>
        </p:nvSpPr>
        <p:spPr>
          <a:xfrm>
            <a:off x="8792228" y="2787610"/>
            <a:ext cx="5353052" cy="1007560"/>
          </a:xfrm>
        </p:spPr>
        <p:txBody>
          <a:bodyPr/>
          <a:lstStyle/>
          <a:p>
            <a:r>
              <a:rPr lang="en-US" dirty="0"/>
              <a:t> for Remote Employees</a:t>
            </a:r>
          </a:p>
        </p:txBody>
      </p:sp>
      <p:sp>
        <p:nvSpPr>
          <p:cNvPr id="3" name="Title 2">
            <a:extLst>
              <a:ext uri="{FF2B5EF4-FFF2-40B4-BE49-F238E27FC236}">
                <a16:creationId xmlns:a16="http://schemas.microsoft.com/office/drawing/2014/main" id="{C78A9EA2-5127-45BE-9D95-97DD340AF2C0}"/>
              </a:ext>
            </a:extLst>
          </p:cNvPr>
          <p:cNvSpPr>
            <a:spLocks noGrp="1"/>
          </p:cNvSpPr>
          <p:nvPr>
            <p:ph type="ctrTitle"/>
          </p:nvPr>
        </p:nvSpPr>
        <p:spPr>
          <a:xfrm>
            <a:off x="6465886" y="2038648"/>
            <a:ext cx="5353052" cy="1743075"/>
          </a:xfrm>
        </p:spPr>
        <p:txBody>
          <a:bodyPr/>
          <a:lstStyle/>
          <a:p>
            <a:r>
              <a:rPr lang="en-US" dirty="0"/>
              <a:t>Tax Professionals 2019 Roadshow</a:t>
            </a:r>
          </a:p>
        </p:txBody>
      </p:sp>
      <p:sp>
        <p:nvSpPr>
          <p:cNvPr id="7" name="Pie 6">
            <a:extLst>
              <a:ext uri="{FF2B5EF4-FFF2-40B4-BE49-F238E27FC236}">
                <a16:creationId xmlns:a16="http://schemas.microsoft.com/office/drawing/2014/main" id="{888457C9-3059-2149-ACBE-3229B47AB598}"/>
              </a:ext>
            </a:extLst>
          </p:cNvPr>
          <p:cNvSpPr/>
          <p:nvPr/>
        </p:nvSpPr>
        <p:spPr>
          <a:xfrm flipH="1">
            <a:off x="8042134"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A7E8F04F-BEC5-F34A-94B5-3ED0FB2B7F72}"/>
              </a:ext>
            </a:extLst>
          </p:cNvPr>
          <p:cNvSpPr/>
          <p:nvPr/>
        </p:nvSpPr>
        <p:spPr>
          <a:xfrm rot="10800000" flipH="1">
            <a:off x="8042135" y="2787610"/>
            <a:ext cx="247935" cy="247935"/>
          </a:xfrm>
          <a:prstGeom prst="pie">
            <a:avLst>
              <a:gd name="adj1" fmla="val 5364923"/>
              <a:gd name="adj2" fmla="val 162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8276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AME" val="Rectangl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U_0F96qaUqVBGMxP8myAA"/>
</p:tagLst>
</file>

<file path=ppt/tags/tag3.xml><?xml version="1.0" encoding="utf-8"?>
<p:tagLst xmlns:a="http://schemas.openxmlformats.org/drawingml/2006/main" xmlns:r="http://schemas.openxmlformats.org/officeDocument/2006/relationships" xmlns:p="http://schemas.openxmlformats.org/presentationml/2006/main">
  <p:tag name="NAME" val="Rectangl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OU_0F96qaUqVBGMxP8myAA"/>
</p:tagLst>
</file>

<file path=ppt/tags/tag5.xml><?xml version="1.0" encoding="utf-8"?>
<p:tagLst xmlns:a="http://schemas.openxmlformats.org/drawingml/2006/main" xmlns:r="http://schemas.openxmlformats.org/officeDocument/2006/relationships" xmlns:p="http://schemas.openxmlformats.org/presentationml/2006/main">
  <p:tag name="NAME" val="Rectangl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OU_0F96qaUqVBGMxP8myA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qDvKJ6YBakiswTPni0jW7Q"/>
</p:tagLst>
</file>

<file path=ppt/tags/tag8.xml><?xml version="1.0" encoding="utf-8"?>
<p:tagLst xmlns:a="http://schemas.openxmlformats.org/drawingml/2006/main" xmlns:r="http://schemas.openxmlformats.org/officeDocument/2006/relationships" xmlns:p="http://schemas.openxmlformats.org/presentationml/2006/main">
  <p:tag name="NAME" val="Rectangl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U_0F96qaUqVBGMxP8myA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qDvKJ6YBakiswTPni0jW7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qDvKJ6YBakiswTPni0jW7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OU_0F96qaUqVBGMxP8myAA"/>
</p:tagLst>
</file>

<file path=ppt/tags/tag13.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4.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5.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6.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7.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8.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19.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20.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xW1Pk8CCRFyL.iB_KyDdXg"/>
</p:tagLst>
</file>

<file path=ppt/tags/tag23.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24.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ags/tag25.xml><?xml version="1.0" encoding="utf-8"?>
<p:tagLst xmlns:a="http://schemas.openxmlformats.org/drawingml/2006/main" xmlns:r="http://schemas.openxmlformats.org/officeDocument/2006/relationships" xmlns:p="http://schemas.openxmlformats.org/presentationml/2006/main">
  <p:tag name="NAME" val="Rectangle"/>
  <p:tag name="INLINETEXTSHAPEGUID" val="16885ee0-56a8-432a-96a7-ce0bcaf1a4dd"/>
</p:tagLst>
</file>

<file path=ppt/theme/theme1.xml><?xml version="1.0" encoding="utf-8"?>
<a:theme xmlns:a="http://schemas.openxmlformats.org/drawingml/2006/main" name="TR_PPt_170501">
  <a:themeElements>
    <a:clrScheme name="TR2">
      <a:dk1>
        <a:srgbClr val="4D4D4D"/>
      </a:dk1>
      <a:lt1>
        <a:sysClr val="window" lastClr="FFFFFF"/>
      </a:lt1>
      <a:dk2>
        <a:srgbClr val="FF8000"/>
      </a:dk2>
      <a:lt2>
        <a:srgbClr val="D0D0D0"/>
      </a:lt2>
      <a:accent1>
        <a:srgbClr val="FF8000"/>
      </a:accent1>
      <a:accent2>
        <a:srgbClr val="4D4D4D"/>
      </a:accent2>
      <a:accent3>
        <a:srgbClr val="FF5900"/>
      </a:accent3>
      <a:accent4>
        <a:srgbClr val="AFAFAF"/>
      </a:accent4>
      <a:accent5>
        <a:srgbClr val="FFA100"/>
      </a:accent5>
      <a:accent6>
        <a:srgbClr val="666666"/>
      </a:accent6>
      <a:hlink>
        <a:srgbClr val="005DA2"/>
      </a:hlink>
      <a:folHlink>
        <a:srgbClr val="621F95"/>
      </a:folHlink>
    </a:clrScheme>
    <a:fontScheme name="T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oAutofit/>
      </a:bodyPr>
      <a:lstStyle>
        <a:defPPr>
          <a:defRPr sz="1400" dirty="0" err="1" smtClean="0"/>
        </a:defPPr>
      </a:lstStyle>
    </a:txDef>
  </a:objectDefaults>
  <a:extraClrSchemeLst/>
  <a:extLst>
    <a:ext uri="{05A4C25C-085E-4340-85A3-A5531E510DB2}">
      <thm15:themeFamily xmlns:thm15="http://schemas.microsoft.com/office/thememl/2012/main" name="PPT template (Read-Only)" id="{D4C8D7B3-F4AD-E34B-987E-655DE99BB71D}" vid="{51C12964-9E1B-E443-8D52-3E0E560B12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TR_PPt_170502</Template>
  <TotalTime>18385</TotalTime>
  <Words>5211</Words>
  <Application>Microsoft Macintosh PowerPoint</Application>
  <PresentationFormat>Custom</PresentationFormat>
  <Paragraphs>569</Paragraphs>
  <Slides>37</Slides>
  <Notes>34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3" baseType="lpstr">
      <vt:lpstr>Arial</vt:lpstr>
      <vt:lpstr>Arial Black</vt:lpstr>
      <vt:lpstr>Lucida Grande</vt:lpstr>
      <vt:lpstr>Times New Roman</vt:lpstr>
      <vt:lpstr>TR_PPt_170501</vt:lpstr>
      <vt:lpstr>think-cell Slide</vt:lpstr>
      <vt:lpstr>Tax Professionals 2019 Roadshow</vt:lpstr>
      <vt:lpstr>Tax Professionals 2019 Roadshow</vt:lpstr>
      <vt:lpstr>Tax Professionals Leadership Team &amp; Guest ELT Members</vt:lpstr>
      <vt:lpstr>Our customers…</vt:lpstr>
      <vt:lpstr>Our customers</vt:lpstr>
      <vt:lpstr>Key trends &amp; addressable market segment</vt:lpstr>
      <vt:lpstr>Tax professionals – 2019 OKRs</vt:lpstr>
      <vt:lpstr>How our teams are responding</vt:lpstr>
      <vt:lpstr>2019 Tax Season (as of 16 March)</vt:lpstr>
      <vt:lpstr>PowerPoint Presentation</vt:lpstr>
      <vt:lpstr>PowerPoint Presentation</vt:lpstr>
      <vt:lpstr>New Ways of Working</vt:lpstr>
      <vt:lpstr>PowerPoint Presentation</vt:lpstr>
      <vt:lpstr>PowerPoint Presentation</vt:lpstr>
      <vt:lpstr>PowerPoint Presentation</vt:lpstr>
      <vt:lpstr>Winning in 2019</vt:lpstr>
      <vt:lpstr>OHI Survey</vt:lpstr>
      <vt:lpstr>PowerPoint Presentation</vt:lpstr>
      <vt:lpstr>PowerPoint Presentation</vt:lpstr>
      <vt:lpstr>PowerPoint Presentation</vt:lpstr>
      <vt:lpstr>Product Highlights</vt:lpstr>
      <vt:lpstr>ONVIOTM: Thomson Reuters’ Global Platform for Tax Professionals</vt:lpstr>
      <vt:lpstr>PowerPoint Presentation</vt:lpstr>
      <vt:lpstr>Transform Audit Workflow With Data Analytics </vt:lpstr>
      <vt:lpstr>PowerPoint Presentation</vt:lpstr>
      <vt:lpstr>What else is coming in 2019?</vt:lpstr>
      <vt:lpstr>PowerPoint Presentation</vt:lpstr>
      <vt:lpstr>Customer Events</vt:lpstr>
      <vt:lpstr>Communications Calendar 2019</vt:lpstr>
      <vt:lpstr>Customer Voice</vt:lpstr>
      <vt:lpstr>Questions?</vt:lpstr>
      <vt:lpstr>Tax Professionals 2019 Roadshow</vt:lpstr>
      <vt:lpstr>Tax Professionals 2019 Roadshow</vt:lpstr>
      <vt:lpstr>Tax Professionals 2019 Roadshow</vt:lpstr>
      <vt:lpstr>Tax Professionals 2019 Roadshow</vt:lpstr>
      <vt:lpstr>Tax Professionals 2019 Roadshow</vt:lpstr>
      <vt:lpstr>Tax Professionals 2019 Roadshow</vt:lpstr>
    </vt:vector>
  </TitlesOfParts>
  <Company>Thomson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option 1  no picture</dc:title>
  <dc:creator>Rojo-Eddy, Laura (TR Communications)</dc:creator>
  <cp:lastModifiedBy>Michael Frank</cp:lastModifiedBy>
  <cp:revision>205</cp:revision>
  <dcterms:created xsi:type="dcterms:W3CDTF">2019-03-14T16:19:07Z</dcterms:created>
  <dcterms:modified xsi:type="dcterms:W3CDTF">2021-05-05T16:03:43Z</dcterms:modified>
</cp:coreProperties>
</file>